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0DF677-D198-74D3-C79E-3BDDE8B9F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DAE16B9-74FE-83D4-9A3B-CFDB0CAFA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34BE56D-B6B3-2184-4041-10AAD8550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1667-CCB0-473D-A177-74F620E08FD4}" type="datetimeFigureOut">
              <a:rPr lang="da-DK" smtClean="0"/>
              <a:t>18-04-2023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B727E00-81E1-B9DF-D411-0012DEAC0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DC42044-D07A-5A08-82EC-2EC3090C2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9764-F0FE-4BCE-98B8-22E0B15DA5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041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377374-02DD-6BA3-A14A-0E0338E41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E75F269-A836-2D0F-4DED-7A46226E0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59D929-E313-1047-FA6D-D5EE0A6EA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1667-CCB0-473D-A177-74F620E08FD4}" type="datetimeFigureOut">
              <a:rPr lang="da-DK" smtClean="0"/>
              <a:t>18-04-2023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CA90E7A-3A34-9CA9-4F48-AF1E259CF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42725D1-ABB3-F187-5C29-4C00208EF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9764-F0FE-4BCE-98B8-22E0B15DA5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438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1F70585-1E00-46F8-E69A-C760A40154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CAD8459-49D7-FDBA-B558-24B67487E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09AF23F-A58A-4665-DC80-ADDE46F9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1667-CCB0-473D-A177-74F620E08FD4}" type="datetimeFigureOut">
              <a:rPr lang="da-DK" smtClean="0"/>
              <a:t>18-04-2023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D7AB7CD-A4DB-0FAC-B905-EBF5A93AE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977D06B-D3D1-A569-84BF-51EB18908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9764-F0FE-4BCE-98B8-22E0B15DA5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69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F8E662-D4DB-CA93-C943-8AA322CE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DD55EA-625A-C29A-4704-EA3A428A6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FFF7917-A8FE-D971-8614-AA85A9766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1667-CCB0-473D-A177-74F620E08FD4}" type="datetimeFigureOut">
              <a:rPr lang="da-DK" smtClean="0"/>
              <a:t>18-04-2023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F324FB6-9FB4-6E20-15CA-3E1249D28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F545AB-3FB1-8CA6-2756-61948A00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9764-F0FE-4BCE-98B8-22E0B15DA5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974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C5EBBC-C482-BA8B-9AC5-5C75F454C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22470BE-6B73-44CA-7DEE-EE63C4DC3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6FE1205-0213-ADF4-6DBA-587C56288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1667-CCB0-473D-A177-74F620E08FD4}" type="datetimeFigureOut">
              <a:rPr lang="da-DK" smtClean="0"/>
              <a:t>18-04-2023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D1AD42-792C-F420-0E81-DB99478F4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9330501-ADB1-B223-E9A9-81E56A0EE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9764-F0FE-4BCE-98B8-22E0B15DA5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147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C41F43-B7C6-8B9E-0673-12DD7254C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DC1622-CCB4-F95C-0461-9DEF07A7E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F98F7A-3684-1A23-3AFF-51DE001F3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D1A3506-E1A0-BB89-5C18-A6F4330FC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1667-CCB0-473D-A177-74F620E08FD4}" type="datetimeFigureOut">
              <a:rPr lang="da-DK" smtClean="0"/>
              <a:t>18-04-2023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398804B-71C1-135B-B971-1ACD6DD3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FA0D829-317E-98E6-2022-32C1A6D6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9764-F0FE-4BCE-98B8-22E0B15DA5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421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2AD7FA-8E73-E6F3-2AFB-512F1C474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941746C-DA1C-F45F-97C2-BE45C254C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68032D9-0FC3-4343-E7BA-5EBCF270F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98C771F-6530-6DE3-6B9B-E043CB64A4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1F5C80A-8FF5-AF13-1DC0-DD482E1D31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08E7F27-1C04-D59E-0991-CE352FF03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1667-CCB0-473D-A177-74F620E08FD4}" type="datetimeFigureOut">
              <a:rPr lang="da-DK" smtClean="0"/>
              <a:t>18-04-2023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EF1DBFA-A2FB-7FE0-2941-C243A64D3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55574DF-C43C-7D38-AF8F-A210A78C3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9764-F0FE-4BCE-98B8-22E0B15DA5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141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F247D7-449F-6BE6-8766-E70DF47C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B3E5DC2-2CC9-7AD7-593C-ACFE54A6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1667-CCB0-473D-A177-74F620E08FD4}" type="datetimeFigureOut">
              <a:rPr lang="da-DK" smtClean="0"/>
              <a:t>18-04-2023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0891666-7963-8587-69F4-2FFDFDA03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1BCEB29-F8CA-DB79-879F-8FBFD88E7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9764-F0FE-4BCE-98B8-22E0B15DA5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591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2FD831C-43A9-8A30-6436-976505BA7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1667-CCB0-473D-A177-74F620E08FD4}" type="datetimeFigureOut">
              <a:rPr lang="da-DK" smtClean="0"/>
              <a:t>18-04-2023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F78B437-C5F2-412A-D0CD-DEDC98633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D85321D-6CA9-C29D-41D7-61DF9F6E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9764-F0FE-4BCE-98B8-22E0B15DA5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487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D768BC-A869-47BE-3D11-17ACB6D24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DD73B5-5F2B-E8C8-BD44-237BE9EA9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8BF0F02-521F-EAE3-D87D-627E58466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D2117E6-720A-45E0-A527-5E74B685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1667-CCB0-473D-A177-74F620E08FD4}" type="datetimeFigureOut">
              <a:rPr lang="da-DK" smtClean="0"/>
              <a:t>18-04-2023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D8A2A5C-6C21-C6B1-FD6A-89698FE5B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FD1CB59-243D-7F82-F850-1EF446458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9764-F0FE-4BCE-98B8-22E0B15DA5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976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1F328E-3460-05A8-9119-0D4B81E62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31FEB08-5078-582A-7DFC-450DF9A955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D1F18F9-DD6F-3E6D-2AE2-6A495A849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5C67E74-91AA-BC8B-7A7D-19E349F25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1667-CCB0-473D-A177-74F620E08FD4}" type="datetimeFigureOut">
              <a:rPr lang="da-DK" smtClean="0"/>
              <a:t>18-04-2023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BEDDC7-62D8-2B06-7DDC-6B229486F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A764440-2AC6-5FA6-6251-E1EC5735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9764-F0FE-4BCE-98B8-22E0B15DA5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311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0EEC25E-24EC-9B95-5C98-40FDC323A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AC98DAC-26CB-26AF-D814-376FC7A11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5045FE2-EC50-94C3-BE86-CE5E0D1E6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11667-CCB0-473D-A177-74F620E08FD4}" type="datetimeFigureOut">
              <a:rPr lang="da-DK" smtClean="0"/>
              <a:t>18-04-2023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22974EE-9C9C-62F1-784C-247667011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05D1083-894C-4D99-0E95-BED37185D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D9764-F0FE-4BCE-98B8-22E0B15DA53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823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9648F0-396F-14D5-7EED-6E3C5EE7D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da-DK" sz="4400"/>
              <a:t>ChatGPT i undervisningen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CB9C509-F016-A8AD-45AA-2990C5C9A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da-DK" dirty="0"/>
              <a:t>Et understøttende værktøj for folkeskoleelever</a:t>
            </a:r>
            <a:endParaRPr lang="da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EA4FEB-FD4B-BBAD-42DD-6FD1470597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05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4848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854AB0-9B52-7372-7D2A-9987BBBBD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da-DK" dirty="0"/>
              <a:t>Deling og refleksion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8AB2450-AB39-CBE6-DE74-C2CBBA636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da-DK" sz="2000"/>
              <a:t>Gruppers erfaringer og tanker om brugen af ChatGPT</a:t>
            </a:r>
          </a:p>
          <a:p>
            <a:r>
              <a:rPr lang="da-DK" sz="2000"/>
              <a:t>Fordele og ulemper ved at bruge ChatGPT i undervisningen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08F2CD-0B2F-B748-C5D0-F89FBA736D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66" r="16427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0384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7D7ADE-8D56-F833-6602-64D5927A6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da-DK" dirty="0"/>
              <a:t>Afslutning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3513C52-1CA0-8B9C-875B-34B7C6F70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da-DK" sz="2000"/>
              <a:t>Opsummering af hovedpunkter</a:t>
            </a:r>
          </a:p>
          <a:p>
            <a:r>
              <a:rPr lang="da-DK" sz="2000"/>
              <a:t>Vigtigheden af ansvarlig og etisk brug af teknologi i undervisningen</a:t>
            </a:r>
          </a:p>
        </p:txBody>
      </p:sp>
      <p:pic>
        <p:nvPicPr>
          <p:cNvPr id="5" name="Picture 4" descr="Graf på dokument med pen">
            <a:extLst>
              <a:ext uri="{FF2B5EF4-FFF2-40B4-BE49-F238E27FC236}">
                <a16:creationId xmlns:a16="http://schemas.microsoft.com/office/drawing/2014/main" id="{96957BC0-6B66-DF96-9F3D-AAE211E6E5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42" r="14120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5294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3DCA92-AEC2-8CED-1915-F7EDA0EA3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da-DK" dirty="0"/>
              <a:t>Introduktion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EFAC2EE-C2A8-4383-2ACA-22188832E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da-DK" sz="2000"/>
              <a:t>Formålet med lektionen</a:t>
            </a:r>
          </a:p>
          <a:p>
            <a:r>
              <a:rPr lang="da-DK" sz="2000"/>
              <a:t>Hvad er ChatGPT?</a:t>
            </a:r>
          </a:p>
        </p:txBody>
      </p:sp>
      <p:pic>
        <p:nvPicPr>
          <p:cNvPr id="5" name="Picture 4" descr="Forskellige farvede spørgsmålstegn">
            <a:extLst>
              <a:ext uri="{FF2B5EF4-FFF2-40B4-BE49-F238E27FC236}">
                <a16:creationId xmlns:a16="http://schemas.microsoft.com/office/drawing/2014/main" id="{7F3BCB14-2F4A-A18C-0547-57871C77EF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90" r="2750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8465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59F6B3-31D0-9000-6152-FD675B10B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da-DK" dirty="0"/>
              <a:t>Hvad er </a:t>
            </a:r>
            <a:r>
              <a:rPr lang="da-DK" dirty="0" err="1"/>
              <a:t>ChatGPT</a:t>
            </a:r>
            <a:r>
              <a:rPr lang="da-DK" dirty="0"/>
              <a:t>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D1AD33-63DA-2911-4746-86D61E712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da-DK" sz="2000"/>
              <a:t>Kort forklaring af ChatGPT som en AI-drevet sprogmodel</a:t>
            </a:r>
          </a:p>
          <a:p>
            <a:r>
              <a:rPr lang="da-DK" sz="2000"/>
              <a:t>Eksempler på tekstgenerering og besvarelse af spørgsmål</a:t>
            </a:r>
          </a:p>
        </p:txBody>
      </p:sp>
      <p:pic>
        <p:nvPicPr>
          <p:cNvPr id="5" name="Picture 4" descr="Seks knappenåle på flere steder på et landkort">
            <a:extLst>
              <a:ext uri="{FF2B5EF4-FFF2-40B4-BE49-F238E27FC236}">
                <a16:creationId xmlns:a16="http://schemas.microsoft.com/office/drawing/2014/main" id="{09901BF3-B358-6580-A5B1-E7F76E0A7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17" r="23346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03511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2194F7-93F0-B03A-977C-818DFEE8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da-DK" dirty="0" err="1"/>
              <a:t>ChatGPT</a:t>
            </a:r>
            <a:r>
              <a:rPr lang="da-DK" dirty="0"/>
              <a:t> i undervisningen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4310C44-CFB3-4B9E-96D1-E857F0582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da-DK" sz="2000"/>
              <a:t>Inspiration til projekter og skriftlige opgaver</a:t>
            </a:r>
          </a:p>
          <a:p>
            <a:r>
              <a:rPr lang="da-DK" sz="2000"/>
              <a:t>Informationssøgning og besvarelse af spørgsmål</a:t>
            </a:r>
          </a:p>
          <a:p>
            <a:r>
              <a:rPr lang="da-DK" sz="2000"/>
              <a:t>Facilitering af gruppediskussioner</a:t>
            </a:r>
          </a:p>
          <a:p>
            <a:r>
              <a:rPr lang="da-DK" sz="2000"/>
              <a:t>Øvelse af sprogfærdigheder</a:t>
            </a:r>
          </a:p>
        </p:txBody>
      </p:sp>
      <p:pic>
        <p:nvPicPr>
          <p:cNvPr id="5" name="Picture 4" descr="Mange spørgsmålstegn på sort baggrund">
            <a:extLst>
              <a:ext uri="{FF2B5EF4-FFF2-40B4-BE49-F238E27FC236}">
                <a16:creationId xmlns:a16="http://schemas.microsoft.com/office/drawing/2014/main" id="{001BEFA8-D71C-E0BC-0633-382DFB39A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62" r="2" b="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5376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F2D3DA-1BCB-9F96-0A25-E9EAE0BF2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da-DK" dirty="0" err="1"/>
              <a:t>ChatGPT</a:t>
            </a:r>
            <a:r>
              <a:rPr lang="da-DK" dirty="0"/>
              <a:t> som inspirationskilde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3B1A47-A018-BF4B-93D4-121F5FCFC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da-DK" sz="800" b="0" i="0">
                <a:effectLst/>
                <a:latin typeface="Söhne"/>
              </a:rPr>
              <a:t>Brainstorming af emner:</a:t>
            </a:r>
          </a:p>
          <a:p>
            <a:pPr marL="742950" lvl="1" indent="-285750">
              <a:buFont typeface="+mj-lt"/>
              <a:buAutoNum type="arabicPeriod"/>
            </a:pPr>
            <a:r>
              <a:rPr lang="da-DK" sz="800" b="0" i="0">
                <a:effectLst/>
                <a:latin typeface="Söhne"/>
              </a:rPr>
              <a:t>Elever kan stille ChatGPT spørgsmål for at få forslag til interessante emner inden for et bestemt fagområde.</a:t>
            </a:r>
          </a:p>
          <a:p>
            <a:pPr marL="742950" lvl="1" indent="-285750">
              <a:buFont typeface="+mj-lt"/>
              <a:buAutoNum type="arabicPeriod"/>
            </a:pPr>
            <a:r>
              <a:rPr lang="da-DK" sz="800" b="0" i="0">
                <a:effectLst/>
                <a:latin typeface="Söhne"/>
              </a:rPr>
              <a:t>Eksempel: Hvis en elev arbejder på et historieprojekt, kan de spørge ChatGPT: "Hvilke interessante emner relateret til Middelalderen kan jeg undersøge?"</a:t>
            </a:r>
          </a:p>
          <a:p>
            <a:pPr>
              <a:buFont typeface="+mj-lt"/>
              <a:buAutoNum type="arabicPeriod"/>
            </a:pPr>
            <a:r>
              <a:rPr lang="da-DK" sz="800" b="0" i="0">
                <a:effectLst/>
                <a:latin typeface="Söhne"/>
              </a:rPr>
              <a:t>Generering af skriveidéer:</a:t>
            </a:r>
          </a:p>
          <a:p>
            <a:pPr marL="742950" lvl="1" indent="-285750">
              <a:buFont typeface="+mj-lt"/>
              <a:buAutoNum type="arabicPeriod"/>
            </a:pPr>
            <a:r>
              <a:rPr lang="da-DK" sz="800" b="0" i="0">
                <a:effectLst/>
                <a:latin typeface="Söhne"/>
              </a:rPr>
              <a:t>Elever kan bruge ChatGPT til at generere idéer, plots eller karakterer til kreative skriveopgaver.</a:t>
            </a:r>
          </a:p>
          <a:p>
            <a:pPr marL="742950" lvl="1" indent="-285750">
              <a:buFont typeface="+mj-lt"/>
              <a:buAutoNum type="arabicPeriod"/>
            </a:pPr>
            <a:r>
              <a:rPr lang="da-DK" sz="800" b="0" i="0">
                <a:effectLst/>
                <a:latin typeface="Söhne"/>
              </a:rPr>
              <a:t>Eksempel: En elev kan spørge ChatGPT: "Kan du give mig en idé til en kort historie, der involverer en detektiv og en hemmelig kode?"</a:t>
            </a:r>
          </a:p>
          <a:p>
            <a:pPr>
              <a:buFont typeface="+mj-lt"/>
              <a:buAutoNum type="arabicPeriod"/>
            </a:pPr>
            <a:r>
              <a:rPr lang="da-DK" sz="800" b="0" i="0">
                <a:effectLst/>
                <a:latin typeface="Söhne"/>
              </a:rPr>
              <a:t>Uddybning af forskningsspørgsmål:</a:t>
            </a:r>
          </a:p>
          <a:p>
            <a:pPr marL="742950" lvl="1" indent="-285750">
              <a:buFont typeface="+mj-lt"/>
              <a:buAutoNum type="arabicPeriod"/>
            </a:pPr>
            <a:r>
              <a:rPr lang="da-DK" sz="800" b="0" i="0">
                <a:effectLst/>
                <a:latin typeface="Söhne"/>
              </a:rPr>
              <a:t>Elever kan bede ChatGPT om at hjælpe dem med at formulere mere præcise og dybdegående forskningsspørgsmål, der kan guide deres projekter.</a:t>
            </a:r>
          </a:p>
          <a:p>
            <a:pPr marL="742950" lvl="1" indent="-285750">
              <a:buFont typeface="+mj-lt"/>
              <a:buAutoNum type="arabicPeriod"/>
            </a:pPr>
            <a:r>
              <a:rPr lang="da-DK" sz="800" b="0" i="0">
                <a:effectLst/>
                <a:latin typeface="Söhne"/>
              </a:rPr>
              <a:t>Eksempel: Hvis en elev arbejder på et projekt om klimaforandringer, kan de spørge ChatGPT: "Hvordan kan jeg formulere et forskningsspørgsmål om konsekvenserne af klimaforandringer for dyrelivet?"</a:t>
            </a:r>
          </a:p>
          <a:p>
            <a:pPr>
              <a:buFont typeface="+mj-lt"/>
              <a:buAutoNum type="arabicPeriod"/>
            </a:pPr>
            <a:r>
              <a:rPr lang="da-DK" sz="800" b="0" i="0">
                <a:effectLst/>
                <a:latin typeface="Söhne"/>
              </a:rPr>
              <a:t>Hjælp med strukturering af opgaver:</a:t>
            </a:r>
          </a:p>
          <a:p>
            <a:pPr marL="742950" lvl="1" indent="-285750">
              <a:buFont typeface="+mj-lt"/>
              <a:buAutoNum type="arabicPeriod"/>
            </a:pPr>
            <a:r>
              <a:rPr lang="da-DK" sz="800" b="0" i="0">
                <a:effectLst/>
                <a:latin typeface="Söhne"/>
              </a:rPr>
              <a:t>Elever kan bede ChatGPT om råd om, hvordan de kan strukturere deres opgaver eller projekter for at præsentere deres idéer på en klar og logisk måde.</a:t>
            </a:r>
          </a:p>
          <a:p>
            <a:pPr marL="742950" lvl="1" indent="-285750">
              <a:buFont typeface="+mj-lt"/>
              <a:buAutoNum type="arabicPeriod"/>
            </a:pPr>
            <a:r>
              <a:rPr lang="da-DK" sz="800" b="0" i="0">
                <a:effectLst/>
                <a:latin typeface="Söhne"/>
              </a:rPr>
              <a:t>Eksempel: En elev kan spørge ChatGPT: "Hvordan kan jeg opdele mit projekt om bæredygtig energi i overskuelige afsnit?"</a:t>
            </a:r>
            <a:endParaRPr lang="da-DK" sz="800"/>
          </a:p>
        </p:txBody>
      </p:sp>
      <p:pic>
        <p:nvPicPr>
          <p:cNvPr id="5" name="Picture 4" descr="Pære på gul baggrund med skitseret lysstråle og ledning">
            <a:extLst>
              <a:ext uri="{FF2B5EF4-FFF2-40B4-BE49-F238E27FC236}">
                <a16:creationId xmlns:a16="http://schemas.microsoft.com/office/drawing/2014/main" id="{39119D3A-0E30-E4FB-77B6-2763F89C56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93" r="1135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1141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5715DE-F280-8A3C-9E25-46023329F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da-DK" sz="4100" err="1"/>
              <a:t>ChatGPT</a:t>
            </a:r>
            <a:r>
              <a:rPr lang="da-DK" sz="4100"/>
              <a:t> til informationssøgning og spørgsmålsbesvarelse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62CF2C1-57D3-55EC-8F99-4B9E772D3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da-DK" sz="1000" b="0" i="0">
                <a:effectLst/>
                <a:latin typeface="Söhne"/>
              </a:rPr>
              <a:t>Generel viden:</a:t>
            </a:r>
          </a:p>
          <a:p>
            <a:pPr marL="742950" lvl="1" indent="-285750">
              <a:buFont typeface="+mj-lt"/>
              <a:buAutoNum type="arabicPeriod"/>
            </a:pPr>
            <a:r>
              <a:rPr lang="da-DK" sz="1000" b="0" i="0">
                <a:effectLst/>
                <a:latin typeface="Söhne"/>
              </a:rPr>
              <a:t>Elever kan stille ChatGPT spørgsmål om generelle emner for at få en grundlæggende forståelse af et koncept eller en idé.</a:t>
            </a:r>
          </a:p>
          <a:p>
            <a:pPr marL="742950" lvl="1" indent="-285750">
              <a:buFont typeface="+mj-lt"/>
              <a:buAutoNum type="arabicPeriod"/>
            </a:pPr>
            <a:r>
              <a:rPr lang="da-DK" sz="1000" b="0" i="0">
                <a:effectLst/>
                <a:latin typeface="Söhne"/>
              </a:rPr>
              <a:t>Eksempel: En elev kan spørge ChatGPT: "Hvad er fotosyntese, og hvorfor er det vigtigt for planter?"</a:t>
            </a:r>
          </a:p>
          <a:p>
            <a:pPr>
              <a:buFont typeface="+mj-lt"/>
              <a:buAutoNum type="arabicPeriod"/>
            </a:pPr>
            <a:r>
              <a:rPr lang="da-DK" sz="1000" b="0" i="0">
                <a:effectLst/>
                <a:latin typeface="Söhne"/>
              </a:rPr>
              <a:t>Fakta og statistik:</a:t>
            </a:r>
          </a:p>
          <a:p>
            <a:pPr marL="742950" lvl="1" indent="-285750">
              <a:buFont typeface="+mj-lt"/>
              <a:buAutoNum type="arabicPeriod"/>
            </a:pPr>
            <a:r>
              <a:rPr lang="da-DK" sz="1000" b="0" i="0">
                <a:effectLst/>
                <a:latin typeface="Söhne"/>
              </a:rPr>
              <a:t>Elever kan bruge ChatGPT til at finde fakta, tal eller statistikker relateret til et bestemt emne.</a:t>
            </a:r>
          </a:p>
          <a:p>
            <a:pPr marL="742950" lvl="1" indent="-285750">
              <a:buFont typeface="+mj-lt"/>
              <a:buAutoNum type="arabicPeriod"/>
            </a:pPr>
            <a:r>
              <a:rPr lang="da-DK" sz="1000" b="0" i="0">
                <a:effectLst/>
                <a:latin typeface="Söhne"/>
              </a:rPr>
              <a:t>Eksempel: En elev kan spørge ChatGPT: "Hvad er befolkningstallet i Danmark?"</a:t>
            </a:r>
          </a:p>
          <a:p>
            <a:pPr>
              <a:buFont typeface="+mj-lt"/>
              <a:buAutoNum type="arabicPeriod"/>
            </a:pPr>
            <a:r>
              <a:rPr lang="da-DK" sz="1000" b="0" i="0">
                <a:effectLst/>
                <a:latin typeface="Söhne"/>
              </a:rPr>
              <a:t>Historiske begivenheder og personer:</a:t>
            </a:r>
          </a:p>
          <a:p>
            <a:pPr marL="742950" lvl="1" indent="-285750">
              <a:buFont typeface="+mj-lt"/>
              <a:buAutoNum type="arabicPeriod"/>
            </a:pPr>
            <a:r>
              <a:rPr lang="da-DK" sz="1000" b="0" i="0">
                <a:effectLst/>
                <a:latin typeface="Söhne"/>
              </a:rPr>
              <a:t>Elever kan stille spørgsmål til ChatGPT om historiske begivenheder, personer eller perioder for at få en bedre forståelse af konteksten.</a:t>
            </a:r>
          </a:p>
          <a:p>
            <a:pPr marL="742950" lvl="1" indent="-285750">
              <a:buFont typeface="+mj-lt"/>
              <a:buAutoNum type="arabicPeriod"/>
            </a:pPr>
            <a:r>
              <a:rPr lang="da-DK" sz="1000" b="0" i="0">
                <a:effectLst/>
                <a:latin typeface="Söhne"/>
              </a:rPr>
              <a:t>Eksempel: En elev kan spørge ChatGPT: "Hvem var Christian IV, og hvad var hans betydning for Danmark?"</a:t>
            </a:r>
          </a:p>
          <a:p>
            <a:pPr>
              <a:buFont typeface="+mj-lt"/>
              <a:buAutoNum type="arabicPeriod"/>
            </a:pPr>
            <a:r>
              <a:rPr lang="da-DK" sz="1000" b="0" i="0">
                <a:effectLst/>
                <a:latin typeface="Söhne"/>
              </a:rPr>
              <a:t>Videnskabelige koncepter og teorier:</a:t>
            </a:r>
          </a:p>
          <a:p>
            <a:pPr marL="742950" lvl="1" indent="-285750">
              <a:buFont typeface="+mj-lt"/>
              <a:buAutoNum type="arabicPeriod"/>
            </a:pPr>
            <a:r>
              <a:rPr lang="da-DK" sz="1000" b="0" i="0">
                <a:effectLst/>
                <a:latin typeface="Söhne"/>
              </a:rPr>
              <a:t>Elever kan bruge ChatGPT til at få forklaringer på videnskabelige koncepter, teorier eller sammenhænge.</a:t>
            </a:r>
          </a:p>
          <a:p>
            <a:pPr marL="742950" lvl="1" indent="-285750">
              <a:buFont typeface="+mj-lt"/>
              <a:buAutoNum type="arabicPeriod"/>
            </a:pPr>
            <a:r>
              <a:rPr lang="da-DK" sz="1000" b="0" i="0">
                <a:effectLst/>
                <a:latin typeface="Söhne"/>
              </a:rPr>
              <a:t>Eksempel: En elev kan spørge ChatGPT: "Hvordan fungerer Newtons tre love, og hvordan anvendes de i hverdagen?"</a:t>
            </a:r>
          </a:p>
        </p:txBody>
      </p:sp>
      <p:pic>
        <p:nvPicPr>
          <p:cNvPr id="5" name="Picture 4" descr="Legetøjstal i plastic">
            <a:extLst>
              <a:ext uri="{FF2B5EF4-FFF2-40B4-BE49-F238E27FC236}">
                <a16:creationId xmlns:a16="http://schemas.microsoft.com/office/drawing/2014/main" id="{44A4D3F7-49B9-BD82-5CD3-2562314255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02" r="24061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0248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B130F5-20F6-1687-C38D-41989956E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ChatGPT</a:t>
            </a:r>
            <a:r>
              <a:rPr lang="da-DK" dirty="0"/>
              <a:t> som facilitator for gruppediskussioner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2A4818E-A051-8942-7AD5-5F2C1F732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>
              <a:buFont typeface="+mj-lt"/>
              <a:buAutoNum type="arabicPeriod"/>
            </a:pPr>
            <a:r>
              <a:rPr lang="da-DK" b="0" i="0" dirty="0">
                <a:effectLst/>
                <a:latin typeface="Söhne"/>
              </a:rPr>
              <a:t>Generering af debatemner: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da-DK" b="0" i="0" dirty="0">
                <a:effectLst/>
                <a:latin typeface="Söhne"/>
              </a:rPr>
              <a:t>Elever kan bruge </a:t>
            </a:r>
            <a:r>
              <a:rPr lang="da-DK" b="0" i="0" dirty="0" err="1">
                <a:effectLst/>
                <a:latin typeface="Söhne"/>
              </a:rPr>
              <a:t>ChatGPT</a:t>
            </a:r>
            <a:r>
              <a:rPr lang="da-DK" b="0" i="0" dirty="0">
                <a:effectLst/>
                <a:latin typeface="Söhne"/>
              </a:rPr>
              <a:t> til at generere debatemner eller spørgsmål, som de kan diskutere i grupper.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da-DK" b="0" i="0" dirty="0">
                <a:effectLst/>
                <a:latin typeface="Söhne"/>
              </a:rPr>
              <a:t>Eksempel: En elev kan spørge </a:t>
            </a:r>
            <a:r>
              <a:rPr lang="da-DK" b="0" i="0" dirty="0" err="1">
                <a:effectLst/>
                <a:latin typeface="Söhne"/>
              </a:rPr>
              <a:t>ChatGPT</a:t>
            </a:r>
            <a:r>
              <a:rPr lang="da-DK" b="0" i="0" dirty="0">
                <a:effectLst/>
                <a:latin typeface="Söhne"/>
              </a:rPr>
              <a:t>: "Kan du give mig tre debatemner relateret til miljøet og bæredygtighed?"</a:t>
            </a:r>
          </a:p>
          <a:p>
            <a:pPr algn="l">
              <a:buFont typeface="+mj-lt"/>
              <a:buAutoNum type="arabicPeriod"/>
            </a:pPr>
            <a:r>
              <a:rPr lang="da-DK" b="0" i="0" dirty="0">
                <a:effectLst/>
                <a:latin typeface="Söhne"/>
              </a:rPr>
              <a:t>Udforskning af forskellige perspektiver: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da-DK" b="0" i="0" dirty="0">
                <a:effectLst/>
                <a:latin typeface="Söhne"/>
              </a:rPr>
              <a:t>Elever kan bede </a:t>
            </a:r>
            <a:r>
              <a:rPr lang="da-DK" b="0" i="0" dirty="0" err="1">
                <a:effectLst/>
                <a:latin typeface="Söhne"/>
              </a:rPr>
              <a:t>ChatGPT</a:t>
            </a:r>
            <a:r>
              <a:rPr lang="da-DK" b="0" i="0" dirty="0">
                <a:effectLst/>
                <a:latin typeface="Söhne"/>
              </a:rPr>
              <a:t> om at præsentere forskellige synspunkter eller argumenter om et bestemt emne for at hjælpe dem med at forstå forskellige perspektiver.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da-DK" b="0" i="0" dirty="0">
                <a:effectLst/>
                <a:latin typeface="Söhne"/>
              </a:rPr>
              <a:t>Eksempel: En elev kan spørge </a:t>
            </a:r>
            <a:r>
              <a:rPr lang="da-DK" b="0" i="0" dirty="0" err="1">
                <a:effectLst/>
                <a:latin typeface="Söhne"/>
              </a:rPr>
              <a:t>ChatGPT</a:t>
            </a:r>
            <a:r>
              <a:rPr lang="da-DK" b="0" i="0" dirty="0">
                <a:effectLst/>
                <a:latin typeface="Söhne"/>
              </a:rPr>
              <a:t>: "Hvad er nogle argumenter for og imod brugen af atomkraft som energikilde?"</a:t>
            </a:r>
          </a:p>
          <a:p>
            <a:pPr algn="l">
              <a:buFont typeface="+mj-lt"/>
              <a:buAutoNum type="arabicPeriod"/>
            </a:pPr>
            <a:r>
              <a:rPr lang="da-DK" b="0" i="0" dirty="0">
                <a:effectLst/>
                <a:latin typeface="Söhne"/>
              </a:rPr>
              <a:t>Forberedelse til diskussioner og præsentationer: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da-DK" b="0" i="0" dirty="0">
                <a:effectLst/>
                <a:latin typeface="Söhne"/>
              </a:rPr>
              <a:t>Elever kan bruge </a:t>
            </a:r>
            <a:r>
              <a:rPr lang="da-DK" b="0" i="0" dirty="0" err="1">
                <a:effectLst/>
                <a:latin typeface="Söhne"/>
              </a:rPr>
              <a:t>ChatGPT</a:t>
            </a:r>
            <a:r>
              <a:rPr lang="da-DK" b="0" i="0" dirty="0">
                <a:effectLst/>
                <a:latin typeface="Söhne"/>
              </a:rPr>
              <a:t> til at hjælpe dem med at forberede spørgsmål, argumenter eller præsentationspunkter til gruppediskussioner og præsentationer.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da-DK" b="0" i="0" dirty="0">
                <a:effectLst/>
                <a:latin typeface="Söhne"/>
              </a:rPr>
              <a:t>Eksempel: En elev kan spørge </a:t>
            </a:r>
            <a:r>
              <a:rPr lang="da-DK" b="0" i="0" dirty="0" err="1">
                <a:effectLst/>
                <a:latin typeface="Söhne"/>
              </a:rPr>
              <a:t>ChatGPT</a:t>
            </a:r>
            <a:r>
              <a:rPr lang="da-DK" b="0" i="0" dirty="0">
                <a:effectLst/>
                <a:latin typeface="Söhne"/>
              </a:rPr>
              <a:t>: "Hvordan kan jeg præsentere fordele og ulemper ved vedvarende energikilder i en gruppediskussion?"</a:t>
            </a:r>
          </a:p>
          <a:p>
            <a:pPr algn="l">
              <a:buFont typeface="+mj-lt"/>
              <a:buAutoNum type="arabicPeriod"/>
            </a:pPr>
            <a:r>
              <a:rPr lang="da-DK" b="0" i="0" dirty="0">
                <a:effectLst/>
                <a:latin typeface="Söhne"/>
              </a:rPr>
              <a:t>Refleksion og evaluering: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da-DK" b="0" i="0" dirty="0">
                <a:effectLst/>
                <a:latin typeface="Söhne"/>
              </a:rPr>
              <a:t>Efter gruppediskussioner kan elever bruge </a:t>
            </a:r>
            <a:r>
              <a:rPr lang="da-DK" b="0" i="0" dirty="0" err="1">
                <a:effectLst/>
                <a:latin typeface="Söhne"/>
              </a:rPr>
              <a:t>ChatGPT</a:t>
            </a:r>
            <a:r>
              <a:rPr lang="da-DK" b="0" i="0" dirty="0">
                <a:effectLst/>
                <a:latin typeface="Söhne"/>
              </a:rPr>
              <a:t> til at reflektere over deres egne synspunkter og evaluere argumenterne, de hørte under diskussionen.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da-DK" b="0" i="0" dirty="0">
                <a:effectLst/>
                <a:latin typeface="Söhne"/>
              </a:rPr>
              <a:t>Eksempel: En elev kan spørge </a:t>
            </a:r>
            <a:r>
              <a:rPr lang="da-DK" b="0" i="0" dirty="0" err="1">
                <a:effectLst/>
                <a:latin typeface="Söhne"/>
              </a:rPr>
              <a:t>ChatGPT</a:t>
            </a:r>
            <a:r>
              <a:rPr lang="da-DK" b="0" i="0" dirty="0">
                <a:effectLst/>
                <a:latin typeface="Söhne"/>
              </a:rPr>
              <a:t>: "Efter at have diskuteret fordele og ulemper ved genetisk modificerede organismer (GMO'er), hvordan kan jeg danne en afbalanceret konklusion om emnet?"</a:t>
            </a:r>
          </a:p>
        </p:txBody>
      </p:sp>
    </p:spTree>
    <p:extLst>
      <p:ext uri="{BB962C8B-B14F-4D97-AF65-F5344CB8AC3E}">
        <p14:creationId xmlns:p14="http://schemas.microsoft.com/office/powerpoint/2010/main" val="342947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1D0F09-D333-29A5-D17A-E4D6F96D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da-DK" sz="4100" err="1"/>
              <a:t>ChatGPT</a:t>
            </a:r>
            <a:r>
              <a:rPr lang="da-DK" sz="4100"/>
              <a:t> til sprogfærdighedsøvelse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CBA25E5-5E4D-FEBA-259A-54DD8C89D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da-DK" sz="800" b="0" i="0">
                <a:effectLst/>
                <a:latin typeface="Söhne"/>
              </a:rPr>
              <a:t>Praksis med grammatik og stavning:</a:t>
            </a:r>
          </a:p>
          <a:p>
            <a:pPr marL="742950" lvl="1" indent="-285750">
              <a:buFont typeface="+mj-lt"/>
              <a:buAutoNum type="arabicPeriod"/>
            </a:pPr>
            <a:r>
              <a:rPr lang="da-DK" sz="800" b="0" i="0">
                <a:effectLst/>
                <a:latin typeface="Söhne"/>
              </a:rPr>
              <a:t>Elever kan bruge ChatGPT til at øve deres grammatik og stavning ved at stille spørgsmål om korrekt brug af forskellige grammatiske regler eller stavning af vanskelige ord.</a:t>
            </a:r>
          </a:p>
          <a:p>
            <a:pPr marL="742950" lvl="1" indent="-285750">
              <a:buFont typeface="+mj-lt"/>
              <a:buAutoNum type="arabicPeriod"/>
            </a:pPr>
            <a:r>
              <a:rPr lang="da-DK" sz="800" b="0" i="0">
                <a:effectLst/>
                <a:latin typeface="Söhne"/>
              </a:rPr>
              <a:t>Eksempel: En elev kan spørge ChatGPT: "Hvordan bøjer jeg verber i datid på dansk?" eller "Hvordan staver jeg til 'parallelogram'?"</a:t>
            </a:r>
          </a:p>
          <a:p>
            <a:pPr>
              <a:buFont typeface="+mj-lt"/>
              <a:buAutoNum type="arabicPeriod"/>
            </a:pPr>
            <a:r>
              <a:rPr lang="da-DK" sz="800" b="0" i="0">
                <a:effectLst/>
                <a:latin typeface="Söhne"/>
              </a:rPr>
              <a:t>Ordforrådsudvidelse:</a:t>
            </a:r>
          </a:p>
          <a:p>
            <a:pPr marL="742950" lvl="1" indent="-285750">
              <a:buFont typeface="+mj-lt"/>
              <a:buAutoNum type="arabicPeriod"/>
            </a:pPr>
            <a:r>
              <a:rPr lang="da-DK" sz="800" b="0" i="0">
                <a:effectLst/>
                <a:latin typeface="Söhne"/>
              </a:rPr>
              <a:t>Elever kan bede ChatGPT om at give dem synonymer, antonymer eller eksempler på brugen af specifikke ord for at udvide deres ordforråd.</a:t>
            </a:r>
          </a:p>
          <a:p>
            <a:pPr marL="742950" lvl="1" indent="-285750">
              <a:buFont typeface="+mj-lt"/>
              <a:buAutoNum type="arabicPeriod"/>
            </a:pPr>
            <a:r>
              <a:rPr lang="da-DK" sz="800" b="0" i="0">
                <a:effectLst/>
                <a:latin typeface="Söhne"/>
              </a:rPr>
              <a:t>Eksempel: En elev kan spørge ChatGPT: "Kan du give mig nogle synonymer for ordet 'glad'?" eller "Hvordan kan jeg bruge ordet 'ambivalent' i en sætning?"</a:t>
            </a:r>
          </a:p>
          <a:p>
            <a:pPr>
              <a:buFont typeface="+mj-lt"/>
              <a:buAutoNum type="arabicPeriod"/>
            </a:pPr>
            <a:r>
              <a:rPr lang="da-DK" sz="800" b="0" i="0">
                <a:effectLst/>
                <a:latin typeface="Söhne"/>
              </a:rPr>
              <a:t>Øvelse af mundtlig kommunikation og udtale:</a:t>
            </a:r>
          </a:p>
          <a:p>
            <a:pPr marL="742950" lvl="1" indent="-285750">
              <a:buFont typeface="+mj-lt"/>
              <a:buAutoNum type="arabicPeriod"/>
            </a:pPr>
            <a:r>
              <a:rPr lang="da-DK" sz="800" b="0" i="0">
                <a:effectLst/>
                <a:latin typeface="Söhne"/>
              </a:rPr>
              <a:t>Elever kan stille spørgsmål til ChatGPT om udtale og brug af bestemte ord og vendinger. De kan derefter øve sig på at udtale og bruge dem korrekt i deres mundtlige kommunikation.</a:t>
            </a:r>
          </a:p>
          <a:p>
            <a:pPr marL="742950" lvl="1" indent="-285750">
              <a:buFont typeface="+mj-lt"/>
              <a:buAutoNum type="arabicPeriod"/>
            </a:pPr>
            <a:r>
              <a:rPr lang="da-DK" sz="800" b="0" i="0">
                <a:effectLst/>
                <a:latin typeface="Söhne"/>
              </a:rPr>
              <a:t>Eksempel: En elev kan spørge ChatGPT: "Hvordan udtaler jeg ordet 'arkæologi' korrekt?" eller "Hvordan bruger jeg vendingen 'at slå to fluer med ét smæk' i en samtale?"</a:t>
            </a:r>
          </a:p>
          <a:p>
            <a:pPr>
              <a:buFont typeface="+mj-lt"/>
              <a:buAutoNum type="arabicPeriod"/>
            </a:pPr>
            <a:r>
              <a:rPr lang="da-DK" sz="800" b="0" i="0">
                <a:effectLst/>
                <a:latin typeface="Söhne"/>
              </a:rPr>
              <a:t>Skriveøvelse og feedback:</a:t>
            </a:r>
          </a:p>
          <a:p>
            <a:pPr marL="742950" lvl="1" indent="-285750">
              <a:buFont typeface="+mj-lt"/>
              <a:buAutoNum type="arabicPeriod"/>
            </a:pPr>
            <a:r>
              <a:rPr lang="da-DK" sz="800" b="0" i="0">
                <a:effectLst/>
                <a:latin typeface="Söhne"/>
              </a:rPr>
              <a:t>Elever kan skrive korte tekster, som de deler med ChatGPT og beder om feedback og forslag til forbedringer.</a:t>
            </a:r>
          </a:p>
          <a:p>
            <a:pPr marL="742950" lvl="1" indent="-285750">
              <a:buFont typeface="+mj-lt"/>
              <a:buAutoNum type="arabicPeriod"/>
            </a:pPr>
            <a:r>
              <a:rPr lang="da-DK" sz="800" b="0" i="0">
                <a:effectLst/>
                <a:latin typeface="Söhne"/>
              </a:rPr>
              <a:t>Eksempel: En elev kan skrive en kort tekst og spørge ChatGPT: "Kan du læse min tekst og give mig feedback på grammatik, stavning og tekststruktur?"</a:t>
            </a:r>
          </a:p>
          <a:p>
            <a:pPr marL="0" indent="0">
              <a:buNone/>
            </a:pPr>
            <a:endParaRPr lang="da-DK" sz="800"/>
          </a:p>
        </p:txBody>
      </p:sp>
      <p:pic>
        <p:nvPicPr>
          <p:cNvPr id="5" name="Picture 4" descr="Spørgsmålstegn på grøn pastelbaggrund">
            <a:extLst>
              <a:ext uri="{FF2B5EF4-FFF2-40B4-BE49-F238E27FC236}">
                <a16:creationId xmlns:a16="http://schemas.microsoft.com/office/drawing/2014/main" id="{D8B77A40-505B-148F-63B9-E815ACD8C4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9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6974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1BC99E-3A46-1C0F-6EB0-9AB522B44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da-DK" dirty="0"/>
              <a:t>Gruppearbejde: </a:t>
            </a:r>
            <a:r>
              <a:rPr lang="da-DK" dirty="0" err="1"/>
              <a:t>ChatGPT</a:t>
            </a:r>
            <a:r>
              <a:rPr lang="da-DK" dirty="0"/>
              <a:t> i praksis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383B43E-4B4D-138E-08E8-5EB933595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da-DK" sz="2000"/>
              <a:t>Vælg et emne fra de tidligere slides.</a:t>
            </a:r>
          </a:p>
          <a:p>
            <a:r>
              <a:rPr lang="da-DK" sz="2000" b="0" i="0">
                <a:effectLst/>
                <a:latin typeface="Söhne"/>
              </a:rPr>
              <a:t>ca. 20-30 minutter til gruppearbejde og praksis med ChatGPT</a:t>
            </a:r>
          </a:p>
          <a:p>
            <a:endParaRPr lang="da-DK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B15066-7F77-1507-A5C7-620B980463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58" r="2012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71472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964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Söhne</vt:lpstr>
      <vt:lpstr>Office-tema</vt:lpstr>
      <vt:lpstr>ChatGPT i undervisningen</vt:lpstr>
      <vt:lpstr>Introduktion</vt:lpstr>
      <vt:lpstr>Hvad er ChatGPT?</vt:lpstr>
      <vt:lpstr>ChatGPT i undervisningen</vt:lpstr>
      <vt:lpstr>ChatGPT som inspirationskilde</vt:lpstr>
      <vt:lpstr>ChatGPT til informationssøgning og spørgsmålsbesvarelse</vt:lpstr>
      <vt:lpstr>ChatGPT som facilitator for gruppediskussioner</vt:lpstr>
      <vt:lpstr>ChatGPT til sprogfærdighedsøvelse</vt:lpstr>
      <vt:lpstr>Gruppearbejde: ChatGPT i praksis</vt:lpstr>
      <vt:lpstr>Deling og refleksion</vt:lpstr>
      <vt:lpstr>Afslutning</vt:lpstr>
    </vt:vector>
  </TitlesOfParts>
  <Company>Tietgen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ChatGPT i undervisningen</dc:title>
  <dc:creator>Mike Hebsgaard Lindvang</dc:creator>
  <cp:lastModifiedBy>Mike Hebsgaard Lindvang</cp:lastModifiedBy>
  <cp:revision>1</cp:revision>
  <dcterms:created xsi:type="dcterms:W3CDTF">2023-04-18T06:00:56Z</dcterms:created>
  <dcterms:modified xsi:type="dcterms:W3CDTF">2023-04-18T06:19:49Z</dcterms:modified>
</cp:coreProperties>
</file>