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7" r:id="rId2"/>
  </p:sldMasterIdLst>
  <p:notesMasterIdLst>
    <p:notesMasterId r:id="rId18"/>
  </p:notesMasterIdLst>
  <p:sldIdLst>
    <p:sldId id="391" r:id="rId3"/>
    <p:sldId id="392" r:id="rId4"/>
    <p:sldId id="393" r:id="rId5"/>
    <p:sldId id="394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5" r:id="rId14"/>
    <p:sldId id="408" r:id="rId15"/>
    <p:sldId id="404" r:id="rId16"/>
    <p:sldId id="406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per Christensen" initials="CC" lastIdx="2" clrIdx="0">
    <p:extLst>
      <p:ext uri="{19B8F6BF-5375-455C-9EA6-DF929625EA0E}">
        <p15:presenceInfo xmlns:p15="http://schemas.microsoft.com/office/powerpoint/2012/main" userId="S::casp@tietgen.dk::8de15893-3877-4a97-8813-afe2565de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FEDF4-A644-43D3-8B6A-E73D9FCA1D00}" type="datetimeFigureOut">
              <a:rPr lang="da-DK" smtClean="0"/>
              <a:t>09-11-2022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B361-131A-4120-9610-ABAEAEA1CE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91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6483" y="145913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16483" y="3153651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812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1780675"/>
            <a:ext cx="7315200" cy="2946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64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Next Step - 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5930" y="3032960"/>
            <a:ext cx="10655300" cy="2473325"/>
          </a:xfrm>
          <a:prstGeom prst="rect">
            <a:avLst/>
          </a:prstGeom>
        </p:spPr>
        <p:txBody>
          <a:bodyPr vert="horz"/>
          <a:lstStyle>
            <a:lvl1pPr>
              <a:buFont typeface="Wingdings" pitchFamily="2" charset="2"/>
              <a:buNone/>
              <a:defRPr sz="1800" baseline="0"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424992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Next Step -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4005" y="3008897"/>
            <a:ext cx="10655300" cy="247332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40788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623396" y="1628804"/>
            <a:ext cx="11135783" cy="4643437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3673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04" y="5068452"/>
            <a:ext cx="10134597" cy="1132856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27463" y="3518188"/>
            <a:ext cx="1013459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57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526" y="5068453"/>
            <a:ext cx="11033385" cy="116886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3526" y="3518188"/>
            <a:ext cx="1103338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9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7516" y="1648331"/>
            <a:ext cx="5384800" cy="4660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65516" y="1648331"/>
            <a:ext cx="5384800" cy="4660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25652" y="279166"/>
            <a:ext cx="8558741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a-DK" i="0" dirty="0"/>
              <a:t>K</a:t>
            </a:r>
            <a:r>
              <a:rPr lang="da-DK" dirty="0"/>
              <a:t>lik for at redigere titeltypografi i master</a:t>
            </a:r>
          </a:p>
        </p:txBody>
      </p:sp>
    </p:spTree>
    <p:extLst>
      <p:ext uri="{BB962C8B-B14F-4D97-AF65-F5344CB8AC3E}">
        <p14:creationId xmlns:p14="http://schemas.microsoft.com/office/powerpoint/2010/main" val="232411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512" y="1664808"/>
            <a:ext cx="5386917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3512" y="2466395"/>
            <a:ext cx="5386917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07285" y="1664808"/>
            <a:ext cx="5389033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07285" y="2466395"/>
            <a:ext cx="5389033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355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29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808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5" y="261019"/>
            <a:ext cx="4011084" cy="995711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42" y="1628803"/>
            <a:ext cx="6815668" cy="4497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4005" y="1676837"/>
            <a:ext cx="4011084" cy="444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4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91" cy="68580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93559" y="165286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44181" y="6529455"/>
            <a:ext cx="140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8415AC5-E24C-45D9-A14C-FB3448D33BEA}" type="datetimeFigureOut">
              <a:rPr lang="da-DK" smtClean="0"/>
              <a:t>09-11-2022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3596" y="6529455"/>
            <a:ext cx="53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884343" y="6529455"/>
            <a:ext cx="732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E4E9862-C116-4B19-8315-5625BC2C99F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223" y="176898"/>
            <a:ext cx="9518839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6317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.facebook.com/l.php?u=https%3A%2F%2Fnyheder.tv2.dk%2Fsamfund%2F2021-11-17-google-griber-ind-mod-250-sladreapps-paa-grund-af-otto-jensen%3Ffbclid%3DIwAR0igIGWvzkYBaCfNGcbLMCO3JCcAYZDMUgXTcuejbq6DSqAtyjl3GklMT4&amp;h=AT2xarcCLUGow39QYGiQpLqxUgSFuiYV6fmL0RNFYQlkKt76m6ZSCxFpkq82po0jWs9zm5Po3K2F8EGJ8ZptlXHQky2gG4nwSnGn_XU-THB9MUw62O8aSYly3jG1gP--hXY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05DAA0F6-42C9-459E-9CF3-DBFED1590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073" y="1772816"/>
            <a:ext cx="10363200" cy="1470025"/>
          </a:xfrm>
        </p:spPr>
        <p:txBody>
          <a:bodyPr>
            <a:normAutofit/>
          </a:bodyPr>
          <a:lstStyle/>
          <a:p>
            <a:r>
              <a:rPr lang="da-DK" dirty="0"/>
              <a:t>IBO Projekt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66E38EF7-5029-45A2-A964-D1A0AEFE5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733" y="404664"/>
            <a:ext cx="10363200" cy="1752600"/>
          </a:xfrm>
        </p:spPr>
        <p:txBody>
          <a:bodyPr>
            <a:normAutofit/>
          </a:bodyPr>
          <a:lstStyle/>
          <a:p>
            <a:r>
              <a:rPr lang="da-DK" sz="9600" b="1" dirty="0"/>
              <a:t>Målgrupper</a:t>
            </a:r>
          </a:p>
        </p:txBody>
      </p:sp>
      <p:pic>
        <p:nvPicPr>
          <p:cNvPr id="7" name="Picture 4" descr="Se kildebilledet">
            <a:extLst>
              <a:ext uri="{FF2B5EF4-FFF2-40B4-BE49-F238E27FC236}">
                <a16:creationId xmlns:a16="http://schemas.microsoft.com/office/drawing/2014/main" id="{CA20CF46-D4F9-47DF-A451-BF998DA2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636912"/>
            <a:ext cx="952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71D55089-4028-442C-A195-F26F45B205F8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Persona - Cecilie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5280761-BAAD-4C00-B5FF-038D87923E47}"/>
              </a:ext>
            </a:extLst>
          </p:cNvPr>
          <p:cNvSpPr txBox="1"/>
          <p:nvPr/>
        </p:nvSpPr>
        <p:spPr>
          <a:xfrm>
            <a:off x="4871864" y="1268760"/>
            <a:ext cx="7320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u="sng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Livsstil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Meget struktureret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Fyldt kalender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Kan lide at være social med veninder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Hjemlig hygge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Interesseret i mode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Fitness og svømning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Snakkesalig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Giver alle en chance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Bruger Instagram</a:t>
            </a:r>
          </a:p>
        </p:txBody>
      </p:sp>
      <p:pic>
        <p:nvPicPr>
          <p:cNvPr id="4" name="Picture 2" descr="Kan være et billede af en eller flere personer og fodtøj">
            <a:extLst>
              <a:ext uri="{FF2B5EF4-FFF2-40B4-BE49-F238E27FC236}">
                <a16:creationId xmlns:a16="http://schemas.microsoft.com/office/drawing/2014/main" id="{8310F5FB-E7BF-432B-9301-136C6D14B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13250" b="21651"/>
          <a:stretch/>
        </p:blipFill>
        <p:spPr bwMode="auto">
          <a:xfrm>
            <a:off x="623392" y="1268760"/>
            <a:ext cx="388843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0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76F9AB18-7546-4FD0-A41F-319F69293826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Specifik person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88A7CAE-6D06-4476-8170-5480E3FA87AA}"/>
              </a:ext>
            </a:extLst>
          </p:cNvPr>
          <p:cNvSpPr txBox="1"/>
          <p:nvPr/>
        </p:nvSpPr>
        <p:spPr>
          <a:xfrm>
            <a:off x="551384" y="1412776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Flere detaljer giver mere præcis markedsføring.</a:t>
            </a:r>
          </a:p>
          <a:p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Kender vi personens rute fra hjem til arbejde, kan vi hele vejen have reklamer stående, for at gøre opmærksom på vores produkt. </a:t>
            </a: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TV2 - 250 Sladreapps på Google</a:t>
            </a:r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4" name="Picture 6" descr="Segmentering | Silkeborg bygger bro">
            <a:extLst>
              <a:ext uri="{FF2B5EF4-FFF2-40B4-BE49-F238E27FC236}">
                <a16:creationId xmlns:a16="http://schemas.microsoft.com/office/drawing/2014/main" id="{F015BB2A-422E-4C76-925C-EF465E16E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7" t="16258" r="82" b="623"/>
          <a:stretch/>
        </p:blipFill>
        <p:spPr bwMode="auto">
          <a:xfrm>
            <a:off x="7968208" y="1485542"/>
            <a:ext cx="3528392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59CED91F-A3ED-4E79-BC7E-AD3C129304ED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Minerva Model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705340B-C1DC-4AA9-8E01-D18E4B85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96751"/>
            <a:ext cx="7560840" cy="5411645"/>
          </a:xfrm>
          <a:prstGeom prst="rect">
            <a:avLst/>
          </a:prstGeom>
        </p:spPr>
      </p:pic>
      <p:pic>
        <p:nvPicPr>
          <p:cNvPr id="4" name="Picture 2" descr="Kan være et billede af en eller flere personer og fodtøj">
            <a:extLst>
              <a:ext uri="{FF2B5EF4-FFF2-40B4-BE49-F238E27FC236}">
                <a16:creationId xmlns:a16="http://schemas.microsoft.com/office/drawing/2014/main" id="{AD2C26FB-EBB8-4328-89A3-D649FCE7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13250" b="21651"/>
          <a:stretch/>
        </p:blipFill>
        <p:spPr bwMode="auto">
          <a:xfrm>
            <a:off x="8463288" y="1196751"/>
            <a:ext cx="3106783" cy="42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6D5D3E79-2052-4410-A8A3-A08E10CFB993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Opsummering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0527D1B-640D-4C31-8C0C-6BF271B73BC3}"/>
              </a:ext>
            </a:extLst>
          </p:cNvPr>
          <p:cNvSpPr txBox="1"/>
          <p:nvPr/>
        </p:nvSpPr>
        <p:spPr>
          <a:xfrm>
            <a:off x="551384" y="1412776"/>
            <a:ext cx="10291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Hvis vi er 5,8 mio. danskere i landet.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Vores konsumentenhed vil teknisk set være alle,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men kun 4,5 mio. danskere kan bruge dem fordi de kun laves i str. 36-45.</a:t>
            </a:r>
          </a:p>
          <a:p>
            <a:endParaRPr lang="da-DK" sz="24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Ikke alle går i </a:t>
            </a:r>
            <a:r>
              <a:rPr lang="da-DK" sz="2400" dirty="0" err="1">
                <a:solidFill>
                  <a:schemeClr val="tx1">
                    <a:lumMod val="75000"/>
                  </a:schemeClr>
                </a:solidFill>
                <a:latin typeface="Helvetica Neue"/>
              </a:rPr>
              <a:t>sneakers</a:t>
            </a:r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 og 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dem der gør har forskellige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ønsker til dem: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Nogle ønsker hvide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Nogle foretrækker et andet mærke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Nogle vil have mere affjedring</a:t>
            </a:r>
          </a:p>
          <a:p>
            <a:endParaRPr lang="da-DK" sz="24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Dem, der ønsker en sko med kvaliteter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som vores sko har, er vores målgruppe. 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Men derfor skal vi ikke glemme vores konsumentenhed. </a:t>
            </a:r>
          </a:p>
        </p:txBody>
      </p:sp>
      <p:pic>
        <p:nvPicPr>
          <p:cNvPr id="4" name="Picture 2" descr="PUMA x BUTTER GOODS Basket Vintage Trainers, Dark Denim-Whisper White, extralarge">
            <a:extLst>
              <a:ext uri="{FF2B5EF4-FFF2-40B4-BE49-F238E27FC236}">
                <a16:creationId xmlns:a16="http://schemas.microsoft.com/office/drawing/2014/main" id="{BF88AA47-4E8C-45BA-B7BE-662120C5E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3201" r="9051" b="32150"/>
          <a:stretch/>
        </p:blipFill>
        <p:spPr bwMode="auto">
          <a:xfrm>
            <a:off x="6023992" y="3068960"/>
            <a:ext cx="56166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1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D6974B56-0688-4F5C-8868-EDC801A3676C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Nu er det jeres tur!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B85755-09B4-4018-9747-74F3E9E3F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0" t="32938" r="22241" b="24801"/>
          <a:stretch/>
        </p:blipFill>
        <p:spPr>
          <a:xfrm>
            <a:off x="8904312" y="1310439"/>
            <a:ext cx="2736304" cy="539442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D9FED2B-BD06-4E33-BDB4-7CE31F8138A4}"/>
              </a:ext>
            </a:extLst>
          </p:cNvPr>
          <p:cNvSpPr txBox="1"/>
          <p:nvPr/>
        </p:nvSpPr>
        <p:spPr>
          <a:xfrm>
            <a:off x="479376" y="1340768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>
                <a:solidFill>
                  <a:schemeClr val="tx1">
                    <a:lumMod val="75000"/>
                  </a:schemeClr>
                </a:solidFill>
              </a:rPr>
              <a:t>Find målgruppen for jeres produkt/budskab.</a:t>
            </a:r>
          </a:p>
          <a:p>
            <a:endParaRPr lang="da-DK" sz="2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sz="2600" dirty="0">
                <a:solidFill>
                  <a:schemeClr val="tx1">
                    <a:lumMod val="75000"/>
                  </a:schemeClr>
                </a:solidFill>
              </a:rPr>
              <a:t>Hvem er konsumentenheden?</a:t>
            </a:r>
          </a:p>
          <a:p>
            <a:r>
              <a:rPr lang="da-DK" sz="2600" dirty="0">
                <a:solidFill>
                  <a:schemeClr val="tx1">
                    <a:lumMod val="75000"/>
                  </a:schemeClr>
                </a:solidFill>
              </a:rPr>
              <a:t>Hvilke segmenter kan I dele enheden op i?</a:t>
            </a:r>
          </a:p>
          <a:p>
            <a:endParaRPr lang="da-DK" sz="2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sz="2600" dirty="0">
                <a:solidFill>
                  <a:schemeClr val="tx1">
                    <a:lumMod val="75000"/>
                  </a:schemeClr>
                </a:solidFill>
              </a:rPr>
              <a:t>Beskriv en specifik person fra hvert segment.</a:t>
            </a:r>
          </a:p>
          <a:p>
            <a:r>
              <a:rPr lang="da-DK" sz="2600" dirty="0">
                <a:solidFill>
                  <a:schemeClr val="tx1">
                    <a:lumMod val="75000"/>
                  </a:schemeClr>
                </a:solidFill>
              </a:rPr>
              <a:t>Brug gerne billeder.</a:t>
            </a:r>
          </a:p>
          <a:p>
            <a:endParaRPr lang="da-DK" sz="2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24D75AAA-494F-409F-81F2-79B3F5A5DB14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SMUK-Model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57019DD-03B0-44B4-900A-AF3E86421765}"/>
              </a:ext>
            </a:extLst>
          </p:cNvPr>
          <p:cNvSpPr txBox="1"/>
          <p:nvPr/>
        </p:nvSpPr>
        <p:spPr>
          <a:xfrm>
            <a:off x="551384" y="141277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Når vi har udpeget nogle målgrupper, skal vi kigge på potentialet for hvert af dem, før vi beslutter os for en endelig gruppe. 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Vi kigger på attraktiviteten af hver målgruppe, ved at svare på 4 spørgsmål. </a:t>
            </a:r>
          </a:p>
          <a:p>
            <a:r>
              <a:rPr lang="da-DK" sz="24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Derefter vælger vi vores målgruppe.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4940BF-16EC-42AC-878F-0D1103C4E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12776"/>
            <a:ext cx="5182380" cy="4156270"/>
          </a:xfrm>
          <a:prstGeom prst="rect">
            <a:avLst/>
          </a:prstGeom>
        </p:spPr>
      </p:pic>
      <p:pic>
        <p:nvPicPr>
          <p:cNvPr id="5" name="Picture 2" descr="Billedresultat for demografi">
            <a:extLst>
              <a:ext uri="{FF2B5EF4-FFF2-40B4-BE49-F238E27FC236}">
                <a16:creationId xmlns:a16="http://schemas.microsoft.com/office/drawing/2014/main" id="{35284ED1-CBAA-4251-A947-7D94DDA9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8" y="4491759"/>
            <a:ext cx="4967758" cy="20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9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257C5B75-3137-49CC-8069-63216B0634B5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Hvad er meningen?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05BF04F-C66F-4013-B293-871506E3B5F8}"/>
              </a:ext>
            </a:extLst>
          </p:cNvPr>
          <p:cNvSpPr txBox="1"/>
          <p:nvPr/>
        </p:nvSpPr>
        <p:spPr>
          <a:xfrm>
            <a:off x="551384" y="1412776"/>
            <a:ext cx="10009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Jo bedre vi kender vores målgruppe, des bedre kan vi målrette vores markedsføring.</a:t>
            </a: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Uden en præcis målgruppe vil det blive svært at fange folks opmærksomhed.</a:t>
            </a:r>
          </a:p>
        </p:txBody>
      </p:sp>
      <p:pic>
        <p:nvPicPr>
          <p:cNvPr id="10" name="Picture 2" descr="Se kildebilledet">
            <a:extLst>
              <a:ext uri="{FF2B5EF4-FFF2-40B4-BE49-F238E27FC236}">
                <a16:creationId xmlns:a16="http://schemas.microsoft.com/office/drawing/2014/main" id="{4A75CB48-96D8-4FAC-87D4-296D7A4D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404770"/>
            <a:ext cx="6426312" cy="30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40EF0070-1AFD-4209-84C7-4FCA1BF520A6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Hvem rammer vi her?</a:t>
            </a:r>
          </a:p>
        </p:txBody>
      </p:sp>
      <p:pic>
        <p:nvPicPr>
          <p:cNvPr id="3" name="Picture 2" descr="Se kildebilledet">
            <a:extLst>
              <a:ext uri="{FF2B5EF4-FFF2-40B4-BE49-F238E27FC236}">
                <a16:creationId xmlns:a16="http://schemas.microsoft.com/office/drawing/2014/main" id="{FCC1C172-FB55-4BBF-BBD3-129FA6E2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68760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 kildebilledet">
            <a:extLst>
              <a:ext uri="{FF2B5EF4-FFF2-40B4-BE49-F238E27FC236}">
                <a16:creationId xmlns:a16="http://schemas.microsoft.com/office/drawing/2014/main" id="{2B0A1216-3467-4D07-BC48-37F92B72B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r="13250"/>
          <a:stretch/>
        </p:blipFill>
        <p:spPr bwMode="auto">
          <a:xfrm>
            <a:off x="6068617" y="1270298"/>
            <a:ext cx="3129030" cy="43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BE1BAA49-C73F-43CB-B3F7-931C682E45AB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Hvem rammer vi her?</a:t>
            </a:r>
          </a:p>
        </p:txBody>
      </p:sp>
      <p:pic>
        <p:nvPicPr>
          <p:cNvPr id="3" name="Picture 2" descr="Se kildebilledet">
            <a:extLst>
              <a:ext uri="{FF2B5EF4-FFF2-40B4-BE49-F238E27FC236}">
                <a16:creationId xmlns:a16="http://schemas.microsoft.com/office/drawing/2014/main" id="{6422E9A6-8F01-4D48-B41E-2F7DB476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400524"/>
            <a:ext cx="6727396" cy="35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D56861B-D713-450D-817C-869094BC1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2" t="23751" r="58859" b="32149"/>
          <a:stretch/>
        </p:blipFill>
        <p:spPr>
          <a:xfrm>
            <a:off x="576064" y="1400524"/>
            <a:ext cx="3647728" cy="51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F27ED884-443D-4B0D-B293-B80BE8E1C4D1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Opdeling i grupper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FEC8CF5-5AE2-499C-A91F-529036402B48}"/>
              </a:ext>
            </a:extLst>
          </p:cNvPr>
          <p:cNvSpPr txBox="1"/>
          <p:nvPr/>
        </p:nvSpPr>
        <p:spPr>
          <a:xfrm>
            <a:off x="551384" y="141277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Segmenter</a:t>
            </a: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	Udsnit af alle kunder</a:t>
            </a:r>
          </a:p>
          <a:p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Smallere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Mere specifik</a:t>
            </a:r>
          </a:p>
          <a:p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Vi fornemmer et mønster</a:t>
            </a:r>
          </a:p>
        </p:txBody>
      </p:sp>
      <p:pic>
        <p:nvPicPr>
          <p:cNvPr id="4" name="Picture 6" descr="Segmentering | Silkeborg bygger bro">
            <a:extLst>
              <a:ext uri="{FF2B5EF4-FFF2-40B4-BE49-F238E27FC236}">
                <a16:creationId xmlns:a16="http://schemas.microsoft.com/office/drawing/2014/main" id="{063A1C26-9BE6-4A18-AEE0-FE705B664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16258" r="17281" b="623"/>
          <a:stretch/>
        </p:blipFill>
        <p:spPr bwMode="auto">
          <a:xfrm>
            <a:off x="7968208" y="1485542"/>
            <a:ext cx="3528392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4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8B5E1842-B574-434B-B39E-187BB757B32E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Forskellige, men ens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92B8C11-0413-408F-BBE9-5DD6D1F5F791}"/>
              </a:ext>
            </a:extLst>
          </p:cNvPr>
          <p:cNvSpPr txBox="1"/>
          <p:nvPr/>
        </p:nvSpPr>
        <p:spPr>
          <a:xfrm>
            <a:off x="551384" y="1412776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1">
                    <a:lumMod val="75000"/>
                  </a:schemeClr>
                </a:solidFill>
              </a:rPr>
              <a:t>Segment A – De unge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Piger  18-25 År, </a:t>
            </a:r>
            <a:r>
              <a:rPr lang="da-DK" dirty="0" err="1">
                <a:solidFill>
                  <a:schemeClr val="tx1">
                    <a:lumMod val="75000"/>
                  </a:schemeClr>
                </a:solidFill>
              </a:rPr>
              <a:t>su</a:t>
            </a:r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/ middel indkomst, Studerende/under uddannelse, lejlighed eller bor hjemme hos forældrene.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køber anderledes, bruger byen, går på cafe, køber ind sammen med andre veninder, image, Bruger rådighedsbeløbet til fornøjelser</a:t>
            </a:r>
          </a:p>
          <a:p>
            <a:endParaRPr lang="da-DK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b="1" dirty="0">
                <a:solidFill>
                  <a:schemeClr val="tx1">
                    <a:lumMod val="75000"/>
                  </a:schemeClr>
                </a:solidFill>
              </a:rPr>
              <a:t>Segment B – De unge voksne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Piger 25-35 år, middel /høj indkomst, bor i byen, fast arbejde, køber anderledes, køber dyrt, bruger byen, image, bruger sko til at vise power, køber ind sammen med andre veninder.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da-DK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b="1" dirty="0">
                <a:solidFill>
                  <a:schemeClr val="tx1">
                    <a:lumMod val="75000"/>
                  </a:schemeClr>
                </a:solidFill>
              </a:rPr>
              <a:t>Segment C - Damer 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75000"/>
                  </a:schemeClr>
                </a:solidFill>
              </a:rPr>
              <a:t>Damer, 40-60 år, høj indkomst, fast arbejde, bor i byen eller forstæderne, køber anderledes, image, med på moden, bruger byen til indkøb.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endParaRPr lang="da-DK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4" name="Picture 6" descr="Segmentering | Silkeborg bygger bro">
            <a:extLst>
              <a:ext uri="{FF2B5EF4-FFF2-40B4-BE49-F238E27FC236}">
                <a16:creationId xmlns:a16="http://schemas.microsoft.com/office/drawing/2014/main" id="{250C5486-378B-45BC-A56D-3FFDEC67A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16258" r="17281" b="623"/>
          <a:stretch/>
        </p:blipFill>
        <p:spPr bwMode="auto">
          <a:xfrm>
            <a:off x="7968208" y="1485542"/>
            <a:ext cx="3528392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75302F3-7F08-4EFA-906B-CB3CC8A21AE0}"/>
              </a:ext>
            </a:extLst>
          </p:cNvPr>
          <p:cNvSpPr txBox="1"/>
          <p:nvPr/>
        </p:nvSpPr>
        <p:spPr>
          <a:xfrm>
            <a:off x="9048328" y="314096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9B7AFCC-BE12-47F6-9592-A6AAFE3D10AC}"/>
              </a:ext>
            </a:extLst>
          </p:cNvPr>
          <p:cNvSpPr txBox="1"/>
          <p:nvPr/>
        </p:nvSpPr>
        <p:spPr>
          <a:xfrm>
            <a:off x="10056440" y="2780928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8041A77-B322-4AA8-A266-14C8CDBAF572}"/>
              </a:ext>
            </a:extLst>
          </p:cNvPr>
          <p:cNvSpPr txBox="1"/>
          <p:nvPr/>
        </p:nvSpPr>
        <p:spPr>
          <a:xfrm>
            <a:off x="8904312" y="4077072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6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B1E1061F-4C93-4CCD-8392-456184C15D0C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Hvem er målgruppen?</a:t>
            </a:r>
          </a:p>
        </p:txBody>
      </p:sp>
      <p:pic>
        <p:nvPicPr>
          <p:cNvPr id="3" name="Picture 6" descr="Segmentering | Silkeborg bygger bro">
            <a:extLst>
              <a:ext uri="{FF2B5EF4-FFF2-40B4-BE49-F238E27FC236}">
                <a16:creationId xmlns:a16="http://schemas.microsoft.com/office/drawing/2014/main" id="{2BAE217D-7D3C-40E6-9D2E-5C558D35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16258" r="17281" b="623"/>
          <a:stretch/>
        </p:blipFill>
        <p:spPr bwMode="auto">
          <a:xfrm>
            <a:off x="7968208" y="1485542"/>
            <a:ext cx="3528392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gen tilgængelig beskrivelse.">
            <a:extLst>
              <a:ext uri="{FF2B5EF4-FFF2-40B4-BE49-F238E27FC236}">
                <a16:creationId xmlns:a16="http://schemas.microsoft.com/office/drawing/2014/main" id="{D70C5321-1EAE-4D22-94AB-234A91EBD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1661" b="23751"/>
          <a:stretch/>
        </p:blipFill>
        <p:spPr bwMode="auto">
          <a:xfrm>
            <a:off x="551384" y="1485541"/>
            <a:ext cx="3074232" cy="40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gen tilgængelig beskrivelse.">
            <a:extLst>
              <a:ext uri="{FF2B5EF4-FFF2-40B4-BE49-F238E27FC236}">
                <a16:creationId xmlns:a16="http://schemas.microsoft.com/office/drawing/2014/main" id="{9EE76058-12EB-4E91-88DF-27126D35C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23750" r="5668" b="21650"/>
          <a:stretch/>
        </p:blipFill>
        <p:spPr bwMode="auto">
          <a:xfrm>
            <a:off x="4007768" y="1485540"/>
            <a:ext cx="3040179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7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4">
            <a:extLst>
              <a:ext uri="{FF2B5EF4-FFF2-40B4-BE49-F238E27FC236}">
                <a16:creationId xmlns:a16="http://schemas.microsoft.com/office/drawing/2014/main" id="{E1D9EF56-B04C-4E6E-B937-5666E870EFD6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Typiske Kunde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7860347-9231-4127-B865-C2DF2091DA5B}"/>
              </a:ext>
            </a:extLst>
          </p:cNvPr>
          <p:cNvSpPr txBox="1"/>
          <p:nvPr/>
        </p:nvSpPr>
        <p:spPr>
          <a:xfrm>
            <a:off x="551384" y="141277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Hvem/hvad beskriver den typiske kunde i hver gruppe?</a:t>
            </a:r>
          </a:p>
          <a:p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	</a:t>
            </a:r>
          </a:p>
        </p:txBody>
      </p:sp>
      <p:pic>
        <p:nvPicPr>
          <p:cNvPr id="4" name="Picture 6" descr="Segmentering | Silkeborg bygger bro">
            <a:extLst>
              <a:ext uri="{FF2B5EF4-FFF2-40B4-BE49-F238E27FC236}">
                <a16:creationId xmlns:a16="http://schemas.microsoft.com/office/drawing/2014/main" id="{D6455248-DA6E-492C-AE75-09201FD34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16258" r="17281" b="623"/>
          <a:stretch/>
        </p:blipFill>
        <p:spPr bwMode="auto">
          <a:xfrm>
            <a:off x="7968208" y="1485542"/>
            <a:ext cx="3528392" cy="40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5FB22AF-5D46-43E6-AAC9-77687301D37C}"/>
              </a:ext>
            </a:extLst>
          </p:cNvPr>
          <p:cNvSpPr txBox="1"/>
          <p:nvPr/>
        </p:nvSpPr>
        <p:spPr>
          <a:xfrm>
            <a:off x="551384" y="2645734"/>
            <a:ext cx="271741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Demografi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Køn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Alder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Bopæl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Civilstatus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Uddannelse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Indtægt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160772-D734-497F-9D7F-88CD4B78C649}"/>
              </a:ext>
            </a:extLst>
          </p:cNvPr>
          <p:cNvSpPr txBox="1"/>
          <p:nvPr/>
        </p:nvSpPr>
        <p:spPr>
          <a:xfrm>
            <a:off x="4099267" y="2644029"/>
            <a:ext cx="338426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Livsstil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Interesser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Sociale 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Adfærd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Holdninger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Politisk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Kønsidentitet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3200" dirty="0" err="1">
                <a:solidFill>
                  <a:schemeClr val="tx1">
                    <a:lumMod val="75000"/>
                  </a:schemeClr>
                </a:solidFill>
                <a:latin typeface="Helvetica Neue"/>
              </a:rPr>
              <a:t>Veganisme</a:t>
            </a:r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0436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05B6F16D-1B49-4B72-9662-6D8CBA97FF43}"/>
              </a:ext>
            </a:extLst>
          </p:cNvPr>
          <p:cNvSpPr txBox="1">
            <a:spLocks/>
          </p:cNvSpPr>
          <p:nvPr/>
        </p:nvSpPr>
        <p:spPr>
          <a:xfrm>
            <a:off x="479376" y="332656"/>
            <a:ext cx="103632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5400" b="1" dirty="0">
                <a:solidFill>
                  <a:schemeClr val="bg1"/>
                </a:solidFill>
              </a:rPr>
              <a:t>Persona - Cecilie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80AB5E4-ABAA-4ED9-92C3-780A23C300AE}"/>
              </a:ext>
            </a:extLst>
          </p:cNvPr>
          <p:cNvSpPr txBox="1"/>
          <p:nvPr/>
        </p:nvSpPr>
        <p:spPr>
          <a:xfrm>
            <a:off x="4871864" y="1268760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u="sng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Demografi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Hunkøn, 24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Bor i Herning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Er i et forhold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Uddannet på </a:t>
            </a:r>
            <a:r>
              <a:rPr lang="da-DK" sz="3200" dirty="0" err="1">
                <a:solidFill>
                  <a:schemeClr val="tx1">
                    <a:lumMod val="75000"/>
                  </a:schemeClr>
                </a:solidFill>
                <a:latin typeface="Helvetica Neue"/>
              </a:rPr>
              <a:t>HHX+faglært</a:t>
            </a:r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Arbejder i </a:t>
            </a:r>
            <a:r>
              <a:rPr lang="da-DK" sz="3200" dirty="0" err="1">
                <a:solidFill>
                  <a:schemeClr val="tx1">
                    <a:lumMod val="75000"/>
                  </a:schemeClr>
                </a:solidFill>
                <a:latin typeface="Helvetica Neue"/>
              </a:rPr>
              <a:t>Only</a:t>
            </a:r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Selvstændig Sportsmassør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75000"/>
                  </a:schemeClr>
                </a:solidFill>
                <a:latin typeface="Helvetica Neue"/>
              </a:rPr>
              <a:t>Middel indkomst</a:t>
            </a:r>
          </a:p>
          <a:p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  <a:p>
            <a:endParaRPr lang="da-DK" sz="3200" dirty="0">
              <a:solidFill>
                <a:schemeClr val="tx1">
                  <a:lumMod val="75000"/>
                </a:schemeClr>
              </a:solidFill>
              <a:latin typeface="Helvetica Neue"/>
            </a:endParaRPr>
          </a:p>
        </p:txBody>
      </p:sp>
      <p:pic>
        <p:nvPicPr>
          <p:cNvPr id="9" name="Picture 2" descr="Kan være et billede af en eller flere personer og fodtøj">
            <a:extLst>
              <a:ext uri="{FF2B5EF4-FFF2-40B4-BE49-F238E27FC236}">
                <a16:creationId xmlns:a16="http://schemas.microsoft.com/office/drawing/2014/main" id="{17F9760B-3CF0-442F-BC1D-501470B7F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13250" b="21651"/>
          <a:stretch/>
        </p:blipFill>
        <p:spPr bwMode="auto">
          <a:xfrm>
            <a:off x="623392" y="1268760"/>
            <a:ext cx="388843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4808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">
  <a:themeElements>
    <a:clrScheme name="HG">
      <a:dk1>
        <a:srgbClr val="3E3D40"/>
      </a:dk1>
      <a:lt1>
        <a:sysClr val="window" lastClr="FFFFFF"/>
      </a:lt1>
      <a:dk2>
        <a:srgbClr val="297EA6"/>
      </a:dk2>
      <a:lt2>
        <a:srgbClr val="B7C7DD"/>
      </a:lt2>
      <a:accent1>
        <a:srgbClr val="297EA6"/>
      </a:accent1>
      <a:accent2>
        <a:srgbClr val="7BA1C3"/>
      </a:accent2>
      <a:accent3>
        <a:srgbClr val="B7C7DD"/>
      </a:accent3>
      <a:accent4>
        <a:srgbClr val="6B6B6A"/>
      </a:accent4>
      <a:accent5>
        <a:srgbClr val="949494"/>
      </a:accent5>
      <a:accent6>
        <a:srgbClr val="BABABA"/>
      </a:accent6>
      <a:hlink>
        <a:srgbClr val="3F3F3F"/>
      </a:hlink>
      <a:folHlink>
        <a:srgbClr val="297EA6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usiness" id="{D895AC6A-A7A1-4DFC-A400-72A63B2DB786}" vid="{4EAA0646-5539-496C-BFEA-234CC021308A}"/>
    </a:ext>
  </a:extLst>
</a:theme>
</file>

<file path=ppt/theme/theme2.xml><?xml version="1.0" encoding="utf-8"?>
<a:theme xmlns:a="http://schemas.openxmlformats.org/drawingml/2006/main" name="Underside Next Step">
  <a:themeElements>
    <a:clrScheme name="HG">
      <a:dk1>
        <a:srgbClr val="3E3D40"/>
      </a:dk1>
      <a:lt1>
        <a:sysClr val="window" lastClr="FFFFFF"/>
      </a:lt1>
      <a:dk2>
        <a:srgbClr val="297EA6"/>
      </a:dk2>
      <a:lt2>
        <a:srgbClr val="B7C7DD"/>
      </a:lt2>
      <a:accent1>
        <a:srgbClr val="297EA6"/>
      </a:accent1>
      <a:accent2>
        <a:srgbClr val="7BA1C3"/>
      </a:accent2>
      <a:accent3>
        <a:srgbClr val="B7C7DD"/>
      </a:accent3>
      <a:accent4>
        <a:srgbClr val="6B6B6A"/>
      </a:accent4>
      <a:accent5>
        <a:srgbClr val="949494"/>
      </a:accent5>
      <a:accent6>
        <a:srgbClr val="BABABA"/>
      </a:accent6>
      <a:hlink>
        <a:srgbClr val="3F3F3F"/>
      </a:hlink>
      <a:folHlink>
        <a:srgbClr val="297EA6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</Template>
  <TotalTime>2613</TotalTime>
  <Words>513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Neue</vt:lpstr>
      <vt:lpstr>Verdana</vt:lpstr>
      <vt:lpstr>Wingdings</vt:lpstr>
      <vt:lpstr>Business</vt:lpstr>
      <vt:lpstr>Underside Next Step</vt:lpstr>
      <vt:lpstr>IBO Projekt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Guldmann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Windows User</dc:creator>
  <cp:lastModifiedBy>Casper Christensen</cp:lastModifiedBy>
  <cp:revision>116</cp:revision>
  <dcterms:created xsi:type="dcterms:W3CDTF">2016-11-15T17:19:29Z</dcterms:created>
  <dcterms:modified xsi:type="dcterms:W3CDTF">2022-11-09T10:33:20Z</dcterms:modified>
</cp:coreProperties>
</file>