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1" r:id="rId5"/>
    <p:sldId id="259" r:id="rId6"/>
    <p:sldId id="260" r:id="rId7"/>
    <p:sldId id="264" r:id="rId8"/>
    <p:sldId id="265" r:id="rId9"/>
    <p:sldId id="262"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05"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C9DBB2-21D1-4160-B507-657A0196431E}"/>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80F879D1-9C37-493A-93DF-8C80817021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9ED5F5B5-C754-4E2F-9C3A-39DD5D8C2587}"/>
              </a:ext>
            </a:extLst>
          </p:cNvPr>
          <p:cNvSpPr>
            <a:spLocks noGrp="1"/>
          </p:cNvSpPr>
          <p:nvPr>
            <p:ph type="dt" sz="half" idx="10"/>
          </p:nvPr>
        </p:nvSpPr>
        <p:spPr/>
        <p:txBody>
          <a:bodyPr/>
          <a:lstStyle/>
          <a:p>
            <a:fld id="{4BFBA2C6-9394-4FAE-BA15-A33999C33D6E}" type="datetimeFigureOut">
              <a:rPr lang="da-DK" smtClean="0"/>
              <a:t>05-02-2022</a:t>
            </a:fld>
            <a:endParaRPr lang="da-DK"/>
          </a:p>
        </p:txBody>
      </p:sp>
      <p:sp>
        <p:nvSpPr>
          <p:cNvPr id="5" name="Pladsholder til sidefod 4">
            <a:extLst>
              <a:ext uri="{FF2B5EF4-FFF2-40B4-BE49-F238E27FC236}">
                <a16:creationId xmlns:a16="http://schemas.microsoft.com/office/drawing/2014/main" id="{242825F4-D3FC-481B-AE56-D7C08C8AAC8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5CD1D7A-DD70-4E53-86D6-B7004092343D}"/>
              </a:ext>
            </a:extLst>
          </p:cNvPr>
          <p:cNvSpPr>
            <a:spLocks noGrp="1"/>
          </p:cNvSpPr>
          <p:nvPr>
            <p:ph type="sldNum" sz="quarter" idx="12"/>
          </p:nvPr>
        </p:nvSpPr>
        <p:spPr/>
        <p:txBody>
          <a:bodyPr/>
          <a:lstStyle/>
          <a:p>
            <a:fld id="{3D35327E-7D86-4DFD-9BBC-4F9AFE895866}" type="slidenum">
              <a:rPr lang="da-DK" smtClean="0"/>
              <a:t>‹nr.›</a:t>
            </a:fld>
            <a:endParaRPr lang="da-DK"/>
          </a:p>
        </p:txBody>
      </p:sp>
    </p:spTree>
    <p:extLst>
      <p:ext uri="{BB962C8B-B14F-4D97-AF65-F5344CB8AC3E}">
        <p14:creationId xmlns:p14="http://schemas.microsoft.com/office/powerpoint/2010/main" val="1044737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612F21-BC53-479E-B94D-A32D53D21DB2}"/>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ED35099B-905A-4F86-B706-E6F35D27F529}"/>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14DDF4A-59AE-40F5-92E0-C66970DDB93C}"/>
              </a:ext>
            </a:extLst>
          </p:cNvPr>
          <p:cNvSpPr>
            <a:spLocks noGrp="1"/>
          </p:cNvSpPr>
          <p:nvPr>
            <p:ph type="dt" sz="half" idx="10"/>
          </p:nvPr>
        </p:nvSpPr>
        <p:spPr/>
        <p:txBody>
          <a:bodyPr/>
          <a:lstStyle/>
          <a:p>
            <a:fld id="{4BFBA2C6-9394-4FAE-BA15-A33999C33D6E}" type="datetimeFigureOut">
              <a:rPr lang="da-DK" smtClean="0"/>
              <a:t>05-02-2022</a:t>
            </a:fld>
            <a:endParaRPr lang="da-DK"/>
          </a:p>
        </p:txBody>
      </p:sp>
      <p:sp>
        <p:nvSpPr>
          <p:cNvPr id="5" name="Pladsholder til sidefod 4">
            <a:extLst>
              <a:ext uri="{FF2B5EF4-FFF2-40B4-BE49-F238E27FC236}">
                <a16:creationId xmlns:a16="http://schemas.microsoft.com/office/drawing/2014/main" id="{5646627B-AFAA-4AD3-83D3-0A6B41F70CF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2B1BB33-BB44-4212-B79B-FF8F4957170C}"/>
              </a:ext>
            </a:extLst>
          </p:cNvPr>
          <p:cNvSpPr>
            <a:spLocks noGrp="1"/>
          </p:cNvSpPr>
          <p:nvPr>
            <p:ph type="sldNum" sz="quarter" idx="12"/>
          </p:nvPr>
        </p:nvSpPr>
        <p:spPr/>
        <p:txBody>
          <a:bodyPr/>
          <a:lstStyle/>
          <a:p>
            <a:fld id="{3D35327E-7D86-4DFD-9BBC-4F9AFE895866}" type="slidenum">
              <a:rPr lang="da-DK" smtClean="0"/>
              <a:t>‹nr.›</a:t>
            </a:fld>
            <a:endParaRPr lang="da-DK"/>
          </a:p>
        </p:txBody>
      </p:sp>
    </p:spTree>
    <p:extLst>
      <p:ext uri="{BB962C8B-B14F-4D97-AF65-F5344CB8AC3E}">
        <p14:creationId xmlns:p14="http://schemas.microsoft.com/office/powerpoint/2010/main" val="37281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F4245A10-D2C2-4875-AA0E-84B563D1F021}"/>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DC6E315A-3E58-4718-9347-73EFA9FBDE77}"/>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66C191A-7A33-472D-A825-0B4BA98C475C}"/>
              </a:ext>
            </a:extLst>
          </p:cNvPr>
          <p:cNvSpPr>
            <a:spLocks noGrp="1"/>
          </p:cNvSpPr>
          <p:nvPr>
            <p:ph type="dt" sz="half" idx="10"/>
          </p:nvPr>
        </p:nvSpPr>
        <p:spPr/>
        <p:txBody>
          <a:bodyPr/>
          <a:lstStyle/>
          <a:p>
            <a:fld id="{4BFBA2C6-9394-4FAE-BA15-A33999C33D6E}" type="datetimeFigureOut">
              <a:rPr lang="da-DK" smtClean="0"/>
              <a:t>05-02-2022</a:t>
            </a:fld>
            <a:endParaRPr lang="da-DK"/>
          </a:p>
        </p:txBody>
      </p:sp>
      <p:sp>
        <p:nvSpPr>
          <p:cNvPr id="5" name="Pladsholder til sidefod 4">
            <a:extLst>
              <a:ext uri="{FF2B5EF4-FFF2-40B4-BE49-F238E27FC236}">
                <a16:creationId xmlns:a16="http://schemas.microsoft.com/office/drawing/2014/main" id="{B557E1C1-1D09-4F14-A626-1806DBB2912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17739AF-939E-4103-A425-7C2D15813EC4}"/>
              </a:ext>
            </a:extLst>
          </p:cNvPr>
          <p:cNvSpPr>
            <a:spLocks noGrp="1"/>
          </p:cNvSpPr>
          <p:nvPr>
            <p:ph type="sldNum" sz="quarter" idx="12"/>
          </p:nvPr>
        </p:nvSpPr>
        <p:spPr/>
        <p:txBody>
          <a:bodyPr/>
          <a:lstStyle/>
          <a:p>
            <a:fld id="{3D35327E-7D86-4DFD-9BBC-4F9AFE895866}" type="slidenum">
              <a:rPr lang="da-DK" smtClean="0"/>
              <a:t>‹nr.›</a:t>
            </a:fld>
            <a:endParaRPr lang="da-DK"/>
          </a:p>
        </p:txBody>
      </p:sp>
    </p:spTree>
    <p:extLst>
      <p:ext uri="{BB962C8B-B14F-4D97-AF65-F5344CB8AC3E}">
        <p14:creationId xmlns:p14="http://schemas.microsoft.com/office/powerpoint/2010/main" val="198884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B695F3-A013-4497-8AB5-A91E64AF6D9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04F022A-F193-4D98-9DF5-CE31FD0B583A}"/>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0F57047-36F5-4138-A4F9-EE4A91C27231}"/>
              </a:ext>
            </a:extLst>
          </p:cNvPr>
          <p:cNvSpPr>
            <a:spLocks noGrp="1"/>
          </p:cNvSpPr>
          <p:nvPr>
            <p:ph type="dt" sz="half" idx="10"/>
          </p:nvPr>
        </p:nvSpPr>
        <p:spPr/>
        <p:txBody>
          <a:bodyPr/>
          <a:lstStyle/>
          <a:p>
            <a:fld id="{4BFBA2C6-9394-4FAE-BA15-A33999C33D6E}" type="datetimeFigureOut">
              <a:rPr lang="da-DK" smtClean="0"/>
              <a:t>05-02-2022</a:t>
            </a:fld>
            <a:endParaRPr lang="da-DK"/>
          </a:p>
        </p:txBody>
      </p:sp>
      <p:sp>
        <p:nvSpPr>
          <p:cNvPr id="5" name="Pladsholder til sidefod 4">
            <a:extLst>
              <a:ext uri="{FF2B5EF4-FFF2-40B4-BE49-F238E27FC236}">
                <a16:creationId xmlns:a16="http://schemas.microsoft.com/office/drawing/2014/main" id="{C78A39A7-4E02-418A-8D6C-AA61FAFD78D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9890B76-E9AB-4400-9FC6-67C9A3D7CA50}"/>
              </a:ext>
            </a:extLst>
          </p:cNvPr>
          <p:cNvSpPr>
            <a:spLocks noGrp="1"/>
          </p:cNvSpPr>
          <p:nvPr>
            <p:ph type="sldNum" sz="quarter" idx="12"/>
          </p:nvPr>
        </p:nvSpPr>
        <p:spPr/>
        <p:txBody>
          <a:bodyPr/>
          <a:lstStyle/>
          <a:p>
            <a:fld id="{3D35327E-7D86-4DFD-9BBC-4F9AFE895866}" type="slidenum">
              <a:rPr lang="da-DK" smtClean="0"/>
              <a:t>‹nr.›</a:t>
            </a:fld>
            <a:endParaRPr lang="da-DK"/>
          </a:p>
        </p:txBody>
      </p:sp>
    </p:spTree>
    <p:extLst>
      <p:ext uri="{BB962C8B-B14F-4D97-AF65-F5344CB8AC3E}">
        <p14:creationId xmlns:p14="http://schemas.microsoft.com/office/powerpoint/2010/main" val="223576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5E9960-2A5A-46FF-8691-6C16D557761F}"/>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BDCCE876-2068-4DEA-9A26-91588A1810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D0BD2507-EFEB-4289-921C-80943F6B9805}"/>
              </a:ext>
            </a:extLst>
          </p:cNvPr>
          <p:cNvSpPr>
            <a:spLocks noGrp="1"/>
          </p:cNvSpPr>
          <p:nvPr>
            <p:ph type="dt" sz="half" idx="10"/>
          </p:nvPr>
        </p:nvSpPr>
        <p:spPr/>
        <p:txBody>
          <a:bodyPr/>
          <a:lstStyle/>
          <a:p>
            <a:fld id="{4BFBA2C6-9394-4FAE-BA15-A33999C33D6E}" type="datetimeFigureOut">
              <a:rPr lang="da-DK" smtClean="0"/>
              <a:t>05-02-2022</a:t>
            </a:fld>
            <a:endParaRPr lang="da-DK"/>
          </a:p>
        </p:txBody>
      </p:sp>
      <p:sp>
        <p:nvSpPr>
          <p:cNvPr id="5" name="Pladsholder til sidefod 4">
            <a:extLst>
              <a:ext uri="{FF2B5EF4-FFF2-40B4-BE49-F238E27FC236}">
                <a16:creationId xmlns:a16="http://schemas.microsoft.com/office/drawing/2014/main" id="{B2F8BFCA-8CC0-429B-AEAE-1AB9CF544AE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7FC1196-EB5B-4C07-8867-7A412E4F20C7}"/>
              </a:ext>
            </a:extLst>
          </p:cNvPr>
          <p:cNvSpPr>
            <a:spLocks noGrp="1"/>
          </p:cNvSpPr>
          <p:nvPr>
            <p:ph type="sldNum" sz="quarter" idx="12"/>
          </p:nvPr>
        </p:nvSpPr>
        <p:spPr/>
        <p:txBody>
          <a:bodyPr/>
          <a:lstStyle/>
          <a:p>
            <a:fld id="{3D35327E-7D86-4DFD-9BBC-4F9AFE895866}" type="slidenum">
              <a:rPr lang="da-DK" smtClean="0"/>
              <a:t>‹nr.›</a:t>
            </a:fld>
            <a:endParaRPr lang="da-DK"/>
          </a:p>
        </p:txBody>
      </p:sp>
    </p:spTree>
    <p:extLst>
      <p:ext uri="{BB962C8B-B14F-4D97-AF65-F5344CB8AC3E}">
        <p14:creationId xmlns:p14="http://schemas.microsoft.com/office/powerpoint/2010/main" val="378373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FB83C6-7569-46B7-B12C-895A10D5A1F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251696E-A12C-4E03-88DC-C1DEC48D0567}"/>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B536DD11-BA36-4167-91E4-5F3CCFAAE6FE}"/>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BAE3D405-3DC8-4792-B647-179D48EEAA2D}"/>
              </a:ext>
            </a:extLst>
          </p:cNvPr>
          <p:cNvSpPr>
            <a:spLocks noGrp="1"/>
          </p:cNvSpPr>
          <p:nvPr>
            <p:ph type="dt" sz="half" idx="10"/>
          </p:nvPr>
        </p:nvSpPr>
        <p:spPr/>
        <p:txBody>
          <a:bodyPr/>
          <a:lstStyle/>
          <a:p>
            <a:fld id="{4BFBA2C6-9394-4FAE-BA15-A33999C33D6E}" type="datetimeFigureOut">
              <a:rPr lang="da-DK" smtClean="0"/>
              <a:t>05-02-2022</a:t>
            </a:fld>
            <a:endParaRPr lang="da-DK"/>
          </a:p>
        </p:txBody>
      </p:sp>
      <p:sp>
        <p:nvSpPr>
          <p:cNvPr id="6" name="Pladsholder til sidefod 5">
            <a:extLst>
              <a:ext uri="{FF2B5EF4-FFF2-40B4-BE49-F238E27FC236}">
                <a16:creationId xmlns:a16="http://schemas.microsoft.com/office/drawing/2014/main" id="{275B8274-2808-4F14-BCA8-6BBF1500D9BC}"/>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782B6EB-D81E-4023-AC4E-D2B721ED6AB8}"/>
              </a:ext>
            </a:extLst>
          </p:cNvPr>
          <p:cNvSpPr>
            <a:spLocks noGrp="1"/>
          </p:cNvSpPr>
          <p:nvPr>
            <p:ph type="sldNum" sz="quarter" idx="12"/>
          </p:nvPr>
        </p:nvSpPr>
        <p:spPr/>
        <p:txBody>
          <a:bodyPr/>
          <a:lstStyle/>
          <a:p>
            <a:fld id="{3D35327E-7D86-4DFD-9BBC-4F9AFE895866}" type="slidenum">
              <a:rPr lang="da-DK" smtClean="0"/>
              <a:t>‹nr.›</a:t>
            </a:fld>
            <a:endParaRPr lang="da-DK"/>
          </a:p>
        </p:txBody>
      </p:sp>
    </p:spTree>
    <p:extLst>
      <p:ext uri="{BB962C8B-B14F-4D97-AF65-F5344CB8AC3E}">
        <p14:creationId xmlns:p14="http://schemas.microsoft.com/office/powerpoint/2010/main" val="377672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9E91D8-AC39-48B2-B6DE-865F5B325E13}"/>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FDE54314-F02C-4454-B9A1-B86EB558F8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E5885532-E48F-443F-B072-15EEE329F23B}"/>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BFFCC4C8-57BD-429E-9CD3-D4C4C7450A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4EF1EF00-DA4D-475F-9538-EF5A0AB4AEC3}"/>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C014D23E-31D7-4478-8F1A-A69C3E8BEE9C}"/>
              </a:ext>
            </a:extLst>
          </p:cNvPr>
          <p:cNvSpPr>
            <a:spLocks noGrp="1"/>
          </p:cNvSpPr>
          <p:nvPr>
            <p:ph type="dt" sz="half" idx="10"/>
          </p:nvPr>
        </p:nvSpPr>
        <p:spPr/>
        <p:txBody>
          <a:bodyPr/>
          <a:lstStyle/>
          <a:p>
            <a:fld id="{4BFBA2C6-9394-4FAE-BA15-A33999C33D6E}" type="datetimeFigureOut">
              <a:rPr lang="da-DK" smtClean="0"/>
              <a:t>05-02-2022</a:t>
            </a:fld>
            <a:endParaRPr lang="da-DK"/>
          </a:p>
        </p:txBody>
      </p:sp>
      <p:sp>
        <p:nvSpPr>
          <p:cNvPr id="8" name="Pladsholder til sidefod 7">
            <a:extLst>
              <a:ext uri="{FF2B5EF4-FFF2-40B4-BE49-F238E27FC236}">
                <a16:creationId xmlns:a16="http://schemas.microsoft.com/office/drawing/2014/main" id="{37D0F408-7EB2-4034-A422-885F024FE00A}"/>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423C5F94-0824-424E-8A68-6750C20551E4}"/>
              </a:ext>
            </a:extLst>
          </p:cNvPr>
          <p:cNvSpPr>
            <a:spLocks noGrp="1"/>
          </p:cNvSpPr>
          <p:nvPr>
            <p:ph type="sldNum" sz="quarter" idx="12"/>
          </p:nvPr>
        </p:nvSpPr>
        <p:spPr/>
        <p:txBody>
          <a:bodyPr/>
          <a:lstStyle/>
          <a:p>
            <a:fld id="{3D35327E-7D86-4DFD-9BBC-4F9AFE895866}" type="slidenum">
              <a:rPr lang="da-DK" smtClean="0"/>
              <a:t>‹nr.›</a:t>
            </a:fld>
            <a:endParaRPr lang="da-DK"/>
          </a:p>
        </p:txBody>
      </p:sp>
    </p:spTree>
    <p:extLst>
      <p:ext uri="{BB962C8B-B14F-4D97-AF65-F5344CB8AC3E}">
        <p14:creationId xmlns:p14="http://schemas.microsoft.com/office/powerpoint/2010/main" val="220177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634950-7274-4EE8-9CB0-A9D4B576E1BF}"/>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082446A-B07C-452F-A9D2-1C7EEEF8A4BC}"/>
              </a:ext>
            </a:extLst>
          </p:cNvPr>
          <p:cNvSpPr>
            <a:spLocks noGrp="1"/>
          </p:cNvSpPr>
          <p:nvPr>
            <p:ph type="dt" sz="half" idx="10"/>
          </p:nvPr>
        </p:nvSpPr>
        <p:spPr/>
        <p:txBody>
          <a:bodyPr/>
          <a:lstStyle/>
          <a:p>
            <a:fld id="{4BFBA2C6-9394-4FAE-BA15-A33999C33D6E}" type="datetimeFigureOut">
              <a:rPr lang="da-DK" smtClean="0"/>
              <a:t>05-02-2022</a:t>
            </a:fld>
            <a:endParaRPr lang="da-DK"/>
          </a:p>
        </p:txBody>
      </p:sp>
      <p:sp>
        <p:nvSpPr>
          <p:cNvPr id="4" name="Pladsholder til sidefod 3">
            <a:extLst>
              <a:ext uri="{FF2B5EF4-FFF2-40B4-BE49-F238E27FC236}">
                <a16:creationId xmlns:a16="http://schemas.microsoft.com/office/drawing/2014/main" id="{EF39A758-88D0-4F06-918D-AEEB1018AF7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6A26F682-D75C-4E9D-9705-B964164AA15D}"/>
              </a:ext>
            </a:extLst>
          </p:cNvPr>
          <p:cNvSpPr>
            <a:spLocks noGrp="1"/>
          </p:cNvSpPr>
          <p:nvPr>
            <p:ph type="sldNum" sz="quarter" idx="12"/>
          </p:nvPr>
        </p:nvSpPr>
        <p:spPr/>
        <p:txBody>
          <a:bodyPr/>
          <a:lstStyle/>
          <a:p>
            <a:fld id="{3D35327E-7D86-4DFD-9BBC-4F9AFE895866}" type="slidenum">
              <a:rPr lang="da-DK" smtClean="0"/>
              <a:t>‹nr.›</a:t>
            </a:fld>
            <a:endParaRPr lang="da-DK"/>
          </a:p>
        </p:txBody>
      </p:sp>
    </p:spTree>
    <p:extLst>
      <p:ext uri="{BB962C8B-B14F-4D97-AF65-F5344CB8AC3E}">
        <p14:creationId xmlns:p14="http://schemas.microsoft.com/office/powerpoint/2010/main" val="306972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5D80B72A-C042-41BE-ACBB-99836B48403E}"/>
              </a:ext>
            </a:extLst>
          </p:cNvPr>
          <p:cNvSpPr>
            <a:spLocks noGrp="1"/>
          </p:cNvSpPr>
          <p:nvPr>
            <p:ph type="dt" sz="half" idx="10"/>
          </p:nvPr>
        </p:nvSpPr>
        <p:spPr/>
        <p:txBody>
          <a:bodyPr/>
          <a:lstStyle/>
          <a:p>
            <a:fld id="{4BFBA2C6-9394-4FAE-BA15-A33999C33D6E}" type="datetimeFigureOut">
              <a:rPr lang="da-DK" smtClean="0"/>
              <a:t>05-02-2022</a:t>
            </a:fld>
            <a:endParaRPr lang="da-DK"/>
          </a:p>
        </p:txBody>
      </p:sp>
      <p:sp>
        <p:nvSpPr>
          <p:cNvPr id="3" name="Pladsholder til sidefod 2">
            <a:extLst>
              <a:ext uri="{FF2B5EF4-FFF2-40B4-BE49-F238E27FC236}">
                <a16:creationId xmlns:a16="http://schemas.microsoft.com/office/drawing/2014/main" id="{D7F61157-31A4-47AB-B88D-5D8CCFB51CFA}"/>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A01F67C6-E2E5-406C-A19B-96A84A5A4A43}"/>
              </a:ext>
            </a:extLst>
          </p:cNvPr>
          <p:cNvSpPr>
            <a:spLocks noGrp="1"/>
          </p:cNvSpPr>
          <p:nvPr>
            <p:ph type="sldNum" sz="quarter" idx="12"/>
          </p:nvPr>
        </p:nvSpPr>
        <p:spPr/>
        <p:txBody>
          <a:bodyPr/>
          <a:lstStyle/>
          <a:p>
            <a:fld id="{3D35327E-7D86-4DFD-9BBC-4F9AFE895866}" type="slidenum">
              <a:rPr lang="da-DK" smtClean="0"/>
              <a:t>‹nr.›</a:t>
            </a:fld>
            <a:endParaRPr lang="da-DK"/>
          </a:p>
        </p:txBody>
      </p:sp>
    </p:spTree>
    <p:extLst>
      <p:ext uri="{BB962C8B-B14F-4D97-AF65-F5344CB8AC3E}">
        <p14:creationId xmlns:p14="http://schemas.microsoft.com/office/powerpoint/2010/main" val="88851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BCC3EF-2E5F-454D-A5E5-323F46A51357}"/>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CB567672-AA12-4091-887B-CF9454A5AF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AB1414C8-3E4D-4DDE-9956-9800FB91C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C6DC49B-7206-48A8-A5C5-EC3F489ED866}"/>
              </a:ext>
            </a:extLst>
          </p:cNvPr>
          <p:cNvSpPr>
            <a:spLocks noGrp="1"/>
          </p:cNvSpPr>
          <p:nvPr>
            <p:ph type="dt" sz="half" idx="10"/>
          </p:nvPr>
        </p:nvSpPr>
        <p:spPr/>
        <p:txBody>
          <a:bodyPr/>
          <a:lstStyle/>
          <a:p>
            <a:fld id="{4BFBA2C6-9394-4FAE-BA15-A33999C33D6E}" type="datetimeFigureOut">
              <a:rPr lang="da-DK" smtClean="0"/>
              <a:t>05-02-2022</a:t>
            </a:fld>
            <a:endParaRPr lang="da-DK"/>
          </a:p>
        </p:txBody>
      </p:sp>
      <p:sp>
        <p:nvSpPr>
          <p:cNvPr id="6" name="Pladsholder til sidefod 5">
            <a:extLst>
              <a:ext uri="{FF2B5EF4-FFF2-40B4-BE49-F238E27FC236}">
                <a16:creationId xmlns:a16="http://schemas.microsoft.com/office/drawing/2014/main" id="{7825D53D-6CE0-4017-948B-48B509000E5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264561C-6C91-4988-99FB-5CB68296DD30}"/>
              </a:ext>
            </a:extLst>
          </p:cNvPr>
          <p:cNvSpPr>
            <a:spLocks noGrp="1"/>
          </p:cNvSpPr>
          <p:nvPr>
            <p:ph type="sldNum" sz="quarter" idx="12"/>
          </p:nvPr>
        </p:nvSpPr>
        <p:spPr/>
        <p:txBody>
          <a:bodyPr/>
          <a:lstStyle/>
          <a:p>
            <a:fld id="{3D35327E-7D86-4DFD-9BBC-4F9AFE895866}" type="slidenum">
              <a:rPr lang="da-DK" smtClean="0"/>
              <a:t>‹nr.›</a:t>
            </a:fld>
            <a:endParaRPr lang="da-DK"/>
          </a:p>
        </p:txBody>
      </p:sp>
    </p:spTree>
    <p:extLst>
      <p:ext uri="{BB962C8B-B14F-4D97-AF65-F5344CB8AC3E}">
        <p14:creationId xmlns:p14="http://schemas.microsoft.com/office/powerpoint/2010/main" val="3769599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54DEDD-00EE-48A4-9DDB-B7E3DB1158AE}"/>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1265D3B7-BB0E-4476-971E-2CB3FA47BE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7A2F5AF3-E3AC-479B-90BE-84EB7DC069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E84053D-0784-49E2-826A-A827E24DD9CF}"/>
              </a:ext>
            </a:extLst>
          </p:cNvPr>
          <p:cNvSpPr>
            <a:spLocks noGrp="1"/>
          </p:cNvSpPr>
          <p:nvPr>
            <p:ph type="dt" sz="half" idx="10"/>
          </p:nvPr>
        </p:nvSpPr>
        <p:spPr/>
        <p:txBody>
          <a:bodyPr/>
          <a:lstStyle/>
          <a:p>
            <a:fld id="{4BFBA2C6-9394-4FAE-BA15-A33999C33D6E}" type="datetimeFigureOut">
              <a:rPr lang="da-DK" smtClean="0"/>
              <a:t>05-02-2022</a:t>
            </a:fld>
            <a:endParaRPr lang="da-DK"/>
          </a:p>
        </p:txBody>
      </p:sp>
      <p:sp>
        <p:nvSpPr>
          <p:cNvPr id="6" name="Pladsholder til sidefod 5">
            <a:extLst>
              <a:ext uri="{FF2B5EF4-FFF2-40B4-BE49-F238E27FC236}">
                <a16:creationId xmlns:a16="http://schemas.microsoft.com/office/drawing/2014/main" id="{1FAB1ECC-6549-4C16-BA60-D02ABA59437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72205D2-B44D-464F-AAA2-675C135712A1}"/>
              </a:ext>
            </a:extLst>
          </p:cNvPr>
          <p:cNvSpPr>
            <a:spLocks noGrp="1"/>
          </p:cNvSpPr>
          <p:nvPr>
            <p:ph type="sldNum" sz="quarter" idx="12"/>
          </p:nvPr>
        </p:nvSpPr>
        <p:spPr/>
        <p:txBody>
          <a:bodyPr/>
          <a:lstStyle/>
          <a:p>
            <a:fld id="{3D35327E-7D86-4DFD-9BBC-4F9AFE895866}" type="slidenum">
              <a:rPr lang="da-DK" smtClean="0"/>
              <a:t>‹nr.›</a:t>
            </a:fld>
            <a:endParaRPr lang="da-DK"/>
          </a:p>
        </p:txBody>
      </p:sp>
    </p:spTree>
    <p:extLst>
      <p:ext uri="{BB962C8B-B14F-4D97-AF65-F5344CB8AC3E}">
        <p14:creationId xmlns:p14="http://schemas.microsoft.com/office/powerpoint/2010/main" val="85785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E2004A62-E8B3-4B61-9529-01640CEC95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1135D77E-8199-49A5-B43D-BF7FA0EFB8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E09E8D8-395E-4203-9A15-73646C06AC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BA2C6-9394-4FAE-BA15-A33999C33D6E}" type="datetimeFigureOut">
              <a:rPr lang="da-DK" smtClean="0"/>
              <a:t>05-02-2022</a:t>
            </a:fld>
            <a:endParaRPr lang="da-DK"/>
          </a:p>
        </p:txBody>
      </p:sp>
      <p:sp>
        <p:nvSpPr>
          <p:cNvPr id="5" name="Pladsholder til sidefod 4">
            <a:extLst>
              <a:ext uri="{FF2B5EF4-FFF2-40B4-BE49-F238E27FC236}">
                <a16:creationId xmlns:a16="http://schemas.microsoft.com/office/drawing/2014/main" id="{D21D5408-A4A3-4D6E-8C6D-B6EE70653E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855C3702-493D-438E-94CD-F3ABC79034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5327E-7D86-4DFD-9BBC-4F9AFE895866}" type="slidenum">
              <a:rPr lang="da-DK" smtClean="0"/>
              <a:t>‹nr.›</a:t>
            </a:fld>
            <a:endParaRPr lang="da-DK"/>
          </a:p>
        </p:txBody>
      </p:sp>
    </p:spTree>
    <p:extLst>
      <p:ext uri="{BB962C8B-B14F-4D97-AF65-F5344CB8AC3E}">
        <p14:creationId xmlns:p14="http://schemas.microsoft.com/office/powerpoint/2010/main" val="2696877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B1D3C49-0386-4C5A-94C0-896E676B97A4}"/>
              </a:ext>
            </a:extLst>
          </p:cNvPr>
          <p:cNvSpPr>
            <a:spLocks noGrp="1"/>
          </p:cNvSpPr>
          <p:nvPr>
            <p:ph type="ctrTitle"/>
          </p:nvPr>
        </p:nvSpPr>
        <p:spPr>
          <a:xfrm>
            <a:off x="1094095" y="851517"/>
            <a:ext cx="5238466" cy="2991416"/>
          </a:xfrm>
        </p:spPr>
        <p:txBody>
          <a:bodyPr anchor="b">
            <a:normAutofit/>
          </a:bodyPr>
          <a:lstStyle/>
          <a:p>
            <a:pPr algn="l"/>
            <a:r>
              <a:rPr lang="da-DK" b="1" dirty="0"/>
              <a:t>Forretningsplan</a:t>
            </a:r>
          </a:p>
        </p:txBody>
      </p:sp>
      <p:sp>
        <p:nvSpPr>
          <p:cNvPr id="3" name="Undertitel 2">
            <a:extLst>
              <a:ext uri="{FF2B5EF4-FFF2-40B4-BE49-F238E27FC236}">
                <a16:creationId xmlns:a16="http://schemas.microsoft.com/office/drawing/2014/main" id="{74AE398C-7BA1-40D1-97DC-702C4BBADA3C}"/>
              </a:ext>
            </a:extLst>
          </p:cNvPr>
          <p:cNvSpPr>
            <a:spLocks noGrp="1"/>
          </p:cNvSpPr>
          <p:nvPr>
            <p:ph type="subTitle" idx="1"/>
          </p:nvPr>
        </p:nvSpPr>
        <p:spPr>
          <a:xfrm>
            <a:off x="1094096" y="3842932"/>
            <a:ext cx="4167115" cy="2163551"/>
          </a:xfrm>
        </p:spPr>
        <p:txBody>
          <a:bodyPr anchor="t">
            <a:normAutofit/>
          </a:bodyPr>
          <a:lstStyle/>
          <a:p>
            <a:pPr algn="l"/>
            <a:r>
              <a:rPr lang="da-DK" sz="3600" dirty="0"/>
              <a:t>Velkommen! </a:t>
            </a:r>
          </a:p>
        </p:txBody>
      </p:sp>
      <p:sp>
        <p:nvSpPr>
          <p:cNvPr id="28" name="Freeform: Shape 27">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Forretningsplan | 9 punkter, som du skal have med!">
            <a:extLst>
              <a:ext uri="{FF2B5EF4-FFF2-40B4-BE49-F238E27FC236}">
                <a16:creationId xmlns:a16="http://schemas.microsoft.com/office/drawing/2014/main" id="{15FCB658-81D7-42C2-82CE-C5218659B18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54717" y="2604656"/>
            <a:ext cx="3394119" cy="2154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1186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40FBBCD-CA3C-46F3-8386-C0CE1503228F}"/>
              </a:ext>
            </a:extLst>
          </p:cNvPr>
          <p:cNvSpPr>
            <a:spLocks noGrp="1"/>
          </p:cNvSpPr>
          <p:nvPr>
            <p:ph type="title"/>
          </p:nvPr>
        </p:nvSpPr>
        <p:spPr>
          <a:xfrm>
            <a:off x="6513788" y="365125"/>
            <a:ext cx="4840010" cy="1807305"/>
          </a:xfrm>
        </p:spPr>
        <p:txBody>
          <a:bodyPr>
            <a:normAutofit/>
          </a:bodyPr>
          <a:lstStyle/>
          <a:p>
            <a:r>
              <a:rPr lang="da-DK" b="1" dirty="0"/>
              <a:t>Hvad er en forretningsidé? </a:t>
            </a:r>
          </a:p>
        </p:txBody>
      </p:sp>
      <p:pic>
        <p:nvPicPr>
          <p:cNvPr id="1026" name="Picture 2" descr="6 Business Ideas to Consider in 2021 - Corporate Vision Magazine">
            <a:extLst>
              <a:ext uri="{FF2B5EF4-FFF2-40B4-BE49-F238E27FC236}">
                <a16:creationId xmlns:a16="http://schemas.microsoft.com/office/drawing/2014/main" id="{CD3541E6-F311-4CB8-9390-20305FD463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916" r="24916"/>
          <a:stretch/>
        </p:blipFill>
        <p:spPr bwMode="auto">
          <a:xfrm>
            <a:off x="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3" name="Pladsholder til indhold 2">
            <a:extLst>
              <a:ext uri="{FF2B5EF4-FFF2-40B4-BE49-F238E27FC236}">
                <a16:creationId xmlns:a16="http://schemas.microsoft.com/office/drawing/2014/main" id="{26880DC9-3A6E-41BF-9E9D-48C7F91008D9}"/>
              </a:ext>
            </a:extLst>
          </p:cNvPr>
          <p:cNvSpPr>
            <a:spLocks noGrp="1"/>
          </p:cNvSpPr>
          <p:nvPr>
            <p:ph idx="1"/>
          </p:nvPr>
        </p:nvSpPr>
        <p:spPr>
          <a:xfrm>
            <a:off x="6255327" y="2334122"/>
            <a:ext cx="5098471" cy="4071072"/>
          </a:xfrm>
        </p:spPr>
        <p:txBody>
          <a:bodyPr>
            <a:normAutofit/>
          </a:bodyPr>
          <a:lstStyle/>
          <a:p>
            <a:r>
              <a:rPr lang="da-DK" sz="2400" b="0" i="0" dirty="0">
                <a:effectLst/>
                <a:latin typeface="+mj-lt"/>
              </a:rPr>
              <a:t>Alle virksomheder bygger på en idé til at dække et eller flere behov hos en kunde. Denne idé udgør også virksomhedens idégrundlag. </a:t>
            </a:r>
          </a:p>
          <a:p>
            <a:r>
              <a:rPr lang="da-DK" sz="2400" b="0" i="0" dirty="0">
                <a:effectLst/>
                <a:latin typeface="+mj-lt"/>
              </a:rPr>
              <a:t>For at sætte rammen for dit videre arbejde med din idé skal du starte med at beskrive, hvad din idé nærmere går ud på.</a:t>
            </a:r>
            <a:endParaRPr lang="da-DK" sz="2400" dirty="0">
              <a:latin typeface="+mj-lt"/>
            </a:endParaRPr>
          </a:p>
        </p:txBody>
      </p:sp>
    </p:spTree>
    <p:extLst>
      <p:ext uri="{BB962C8B-B14F-4D97-AF65-F5344CB8AC3E}">
        <p14:creationId xmlns:p14="http://schemas.microsoft.com/office/powerpoint/2010/main" val="4165646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9" name="Rectangle 88">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DCB0CF76-BB4B-42F5-B500-7F833B36AA59}"/>
              </a:ext>
            </a:extLst>
          </p:cNvPr>
          <p:cNvSpPr>
            <a:spLocks noGrp="1"/>
          </p:cNvSpPr>
          <p:nvPr>
            <p:ph type="title"/>
          </p:nvPr>
        </p:nvSpPr>
        <p:spPr>
          <a:xfrm>
            <a:off x="838201" y="643467"/>
            <a:ext cx="3888526" cy="1800526"/>
          </a:xfrm>
        </p:spPr>
        <p:txBody>
          <a:bodyPr>
            <a:normAutofit/>
          </a:bodyPr>
          <a:lstStyle/>
          <a:p>
            <a:r>
              <a:rPr lang="da-DK" b="1" dirty="0"/>
              <a:t>Hvad er en forretningsplan? </a:t>
            </a:r>
          </a:p>
        </p:txBody>
      </p:sp>
      <p:sp>
        <p:nvSpPr>
          <p:cNvPr id="3" name="Pladsholder til indhold 2">
            <a:extLst>
              <a:ext uri="{FF2B5EF4-FFF2-40B4-BE49-F238E27FC236}">
                <a16:creationId xmlns:a16="http://schemas.microsoft.com/office/drawing/2014/main" id="{ACC7D10B-5F8F-4F05-B612-33D7A2AFAD70}"/>
              </a:ext>
            </a:extLst>
          </p:cNvPr>
          <p:cNvSpPr>
            <a:spLocks noGrp="1"/>
          </p:cNvSpPr>
          <p:nvPr>
            <p:ph idx="1"/>
          </p:nvPr>
        </p:nvSpPr>
        <p:spPr>
          <a:xfrm>
            <a:off x="838201" y="2394781"/>
            <a:ext cx="3888528" cy="3553581"/>
          </a:xfrm>
        </p:spPr>
        <p:txBody>
          <a:bodyPr>
            <a:normAutofit/>
          </a:bodyPr>
          <a:lstStyle/>
          <a:p>
            <a:endParaRPr lang="da-DK" sz="2000" b="0" i="0" dirty="0">
              <a:effectLst/>
              <a:latin typeface="Work Sans" panose="020B0604020202020204" pitchFamily="2" charset="0"/>
            </a:endParaRPr>
          </a:p>
          <a:p>
            <a:r>
              <a:rPr lang="da-DK" sz="2400" b="0" i="0" dirty="0">
                <a:effectLst/>
                <a:latin typeface="Work Sans" panose="020B0604020202020204" pitchFamily="2" charset="0"/>
              </a:rPr>
              <a:t>En forretningsplan hjælper dig med at holde overblik over alle de punkter, som er vigtige når du vil udvikle din forretningsidé til en virksomhed.</a:t>
            </a:r>
            <a:endParaRPr lang="da-DK" sz="2400" dirty="0">
              <a:latin typeface="Work Sans" pitchFamily="2" charset="0"/>
            </a:endParaRPr>
          </a:p>
        </p:txBody>
      </p:sp>
      <p:pic>
        <p:nvPicPr>
          <p:cNvPr id="4" name="Picture 4" descr="Hvorfor bekymrer nogle mennesker sig? - Mental Trivsel">
            <a:extLst>
              <a:ext uri="{FF2B5EF4-FFF2-40B4-BE49-F238E27FC236}">
                <a16:creationId xmlns:a16="http://schemas.microsoft.com/office/drawing/2014/main" id="{214CD59D-CCEC-49A4-A3F8-5A8EC94E314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00986" y="1863534"/>
            <a:ext cx="4747547" cy="3159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98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6AC4BF3-880B-4E7C-9852-618BA135654C}"/>
              </a:ext>
            </a:extLst>
          </p:cNvPr>
          <p:cNvSpPr>
            <a:spLocks noGrp="1"/>
          </p:cNvSpPr>
          <p:nvPr>
            <p:ph type="title"/>
          </p:nvPr>
        </p:nvSpPr>
        <p:spPr>
          <a:xfrm>
            <a:off x="1049911" y="1045929"/>
            <a:ext cx="5568995" cy="1457002"/>
          </a:xfrm>
        </p:spPr>
        <p:txBody>
          <a:bodyPr anchor="b">
            <a:normAutofit/>
          </a:bodyPr>
          <a:lstStyle/>
          <a:p>
            <a:r>
              <a:rPr lang="da-DK" sz="3200" b="1" dirty="0"/>
              <a:t>Hvorfor skal man lave en forretningsplan? </a:t>
            </a:r>
          </a:p>
        </p:txBody>
      </p:sp>
      <p:grpSp>
        <p:nvGrpSpPr>
          <p:cNvPr id="73" name="Group 72">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518649"/>
            <a:ext cx="1128382" cy="847206"/>
            <a:chOff x="8183879" y="1000124"/>
            <a:chExt cx="1562267" cy="1172973"/>
          </a:xfrm>
        </p:grpSpPr>
        <p:sp>
          <p:nvSpPr>
            <p:cNvPr id="74"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75"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3" name="Pladsholder til indhold 2">
            <a:extLst>
              <a:ext uri="{FF2B5EF4-FFF2-40B4-BE49-F238E27FC236}">
                <a16:creationId xmlns:a16="http://schemas.microsoft.com/office/drawing/2014/main" id="{C8E08947-513A-43F6-9F0A-CFD4F8A77568}"/>
              </a:ext>
            </a:extLst>
          </p:cNvPr>
          <p:cNvSpPr>
            <a:spLocks noGrp="1"/>
          </p:cNvSpPr>
          <p:nvPr>
            <p:ph idx="1"/>
          </p:nvPr>
        </p:nvSpPr>
        <p:spPr>
          <a:xfrm>
            <a:off x="903468" y="2706807"/>
            <a:ext cx="5658045" cy="3250647"/>
          </a:xfrm>
        </p:spPr>
        <p:txBody>
          <a:bodyPr anchor="t">
            <a:normAutofit lnSpcReduction="10000"/>
          </a:bodyPr>
          <a:lstStyle/>
          <a:p>
            <a:pPr marL="0" indent="0">
              <a:buNone/>
            </a:pPr>
            <a:r>
              <a:rPr lang="da-DK" sz="2400" b="1" dirty="0">
                <a:latin typeface="+mj-lt"/>
              </a:rPr>
              <a:t>Interne grunde: </a:t>
            </a:r>
          </a:p>
          <a:p>
            <a:pPr marL="0" indent="0">
              <a:buNone/>
            </a:pPr>
            <a:r>
              <a:rPr lang="da-DK" sz="2000" dirty="0">
                <a:latin typeface="+mj-lt"/>
              </a:rPr>
              <a:t>	En forretningsplan giver dig et overblik over 	din egen forretningsidé og hvordan den kan 	blive til en bæredygtig virksomhed.</a:t>
            </a:r>
          </a:p>
          <a:p>
            <a:pPr marL="0" indent="0">
              <a:buNone/>
            </a:pPr>
            <a:endParaRPr lang="da-DK" sz="2400" b="1" dirty="0">
              <a:latin typeface="+mj-lt"/>
            </a:endParaRPr>
          </a:p>
          <a:p>
            <a:pPr marL="0" indent="0">
              <a:buNone/>
            </a:pPr>
            <a:r>
              <a:rPr lang="da-DK" sz="2400" b="1" dirty="0">
                <a:latin typeface="+mj-lt"/>
              </a:rPr>
              <a:t>Eksterne grunde:</a:t>
            </a:r>
          </a:p>
          <a:p>
            <a:pPr marL="0" indent="0">
              <a:buNone/>
            </a:pPr>
            <a:r>
              <a:rPr lang="da-DK" sz="2000" b="0" i="0" dirty="0">
                <a:solidFill>
                  <a:srgbClr val="000000"/>
                </a:solidFill>
                <a:effectLst/>
                <a:latin typeface="+mj-lt"/>
              </a:rPr>
              <a:t>	Forretningsplanen er meget vigtig, hvis du 	eksempelvis gerne vil låne penge i banken til 	at stifte virksomheden, eller hvis du har brug 	for en anden form for investering. </a:t>
            </a:r>
            <a:endParaRPr lang="da-DK" sz="2000" b="1" dirty="0">
              <a:latin typeface="+mj-lt"/>
            </a:endParaRPr>
          </a:p>
        </p:txBody>
      </p:sp>
      <p:pic>
        <p:nvPicPr>
          <p:cNvPr id="4098" name="Picture 2" descr="Hvorfor dit og hvorfor dat.">
            <a:extLst>
              <a:ext uri="{FF2B5EF4-FFF2-40B4-BE49-F238E27FC236}">
                <a16:creationId xmlns:a16="http://schemas.microsoft.com/office/drawing/2014/main" id="{B1163A72-DD15-4216-8415-FB22FE37A68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62271" y="2213138"/>
            <a:ext cx="4876530" cy="2532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334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2" name="Rectangle 141">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AFAAEFF4-0D11-4C2E-8EF2-BB83985C7165}"/>
              </a:ext>
            </a:extLst>
          </p:cNvPr>
          <p:cNvSpPr>
            <a:spLocks noGrp="1"/>
          </p:cNvSpPr>
          <p:nvPr>
            <p:ph type="title"/>
          </p:nvPr>
        </p:nvSpPr>
        <p:spPr>
          <a:xfrm>
            <a:off x="838201" y="643467"/>
            <a:ext cx="3888526" cy="1800526"/>
          </a:xfrm>
        </p:spPr>
        <p:txBody>
          <a:bodyPr>
            <a:normAutofit/>
          </a:bodyPr>
          <a:lstStyle/>
          <a:p>
            <a:r>
              <a:rPr lang="da-DK" sz="3700" b="1" dirty="0"/>
              <a:t>Hvad er de vigtigste punkter i en forretningsplan?</a:t>
            </a:r>
            <a:endParaRPr lang="da-DK" sz="3700" dirty="0"/>
          </a:p>
        </p:txBody>
      </p:sp>
      <p:sp>
        <p:nvSpPr>
          <p:cNvPr id="3081" name="Content Placeholder 3077">
            <a:extLst>
              <a:ext uri="{FF2B5EF4-FFF2-40B4-BE49-F238E27FC236}">
                <a16:creationId xmlns:a16="http://schemas.microsoft.com/office/drawing/2014/main" id="{E462DBB7-7140-4D07-A03D-F5E9F55BDE64}"/>
              </a:ext>
            </a:extLst>
          </p:cNvPr>
          <p:cNvSpPr>
            <a:spLocks noGrp="1"/>
          </p:cNvSpPr>
          <p:nvPr>
            <p:ph idx="1"/>
          </p:nvPr>
        </p:nvSpPr>
        <p:spPr>
          <a:xfrm>
            <a:off x="838201" y="2623381"/>
            <a:ext cx="3888528" cy="3553581"/>
          </a:xfrm>
        </p:spPr>
        <p:txBody>
          <a:bodyPr>
            <a:normAutofit/>
          </a:bodyPr>
          <a:lstStyle/>
          <a:p>
            <a:r>
              <a:rPr lang="da-DK" dirty="0">
                <a:latin typeface="+mj-lt"/>
              </a:rPr>
              <a:t>D</a:t>
            </a:r>
            <a:r>
              <a:rPr lang="da-DK" b="0" i="0" dirty="0">
                <a:effectLst/>
                <a:latin typeface="+mj-lt"/>
              </a:rPr>
              <a:t>in forretningsplan skal som minimum indeholde en beskrivelse af idéen, produktet, markedet og økonomien for virksomheden.</a:t>
            </a:r>
            <a:endParaRPr lang="en-US" dirty="0">
              <a:latin typeface="+mj-lt"/>
            </a:endParaRPr>
          </a:p>
        </p:txBody>
      </p:sp>
      <p:pic>
        <p:nvPicPr>
          <p:cNvPr id="3074" name="Picture 2" descr="Virksomhed Forretningsplan Indhold">
            <a:extLst>
              <a:ext uri="{FF2B5EF4-FFF2-40B4-BE49-F238E27FC236}">
                <a16:creationId xmlns:a16="http://schemas.microsoft.com/office/drawing/2014/main" id="{52A2A94E-2B6B-440A-B560-33262639277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29217" y="1740328"/>
            <a:ext cx="5319316" cy="3377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545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8" name="Rectangle 72">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5DDC1A5-CB4D-4959-A65C-A1BD061A97EB}"/>
              </a:ext>
            </a:extLst>
          </p:cNvPr>
          <p:cNvSpPr>
            <a:spLocks noGrp="1"/>
          </p:cNvSpPr>
          <p:nvPr>
            <p:ph type="title"/>
          </p:nvPr>
        </p:nvSpPr>
        <p:spPr>
          <a:xfrm>
            <a:off x="1004192" y="1564524"/>
            <a:ext cx="5568995" cy="1457002"/>
          </a:xfrm>
        </p:spPr>
        <p:txBody>
          <a:bodyPr anchor="b">
            <a:noAutofit/>
          </a:bodyPr>
          <a:lstStyle/>
          <a:p>
            <a:r>
              <a:rPr lang="da-DK" sz="3200" b="1" i="0" dirty="0">
                <a:effectLst/>
              </a:rPr>
              <a:t>Når du laver din forretningsplan er det vigtigt at du…</a:t>
            </a:r>
            <a:br>
              <a:rPr lang="da-DK" sz="3600" b="1" i="0" dirty="0">
                <a:effectLst/>
              </a:rPr>
            </a:br>
            <a:endParaRPr lang="da-DK" sz="3600" dirty="0"/>
          </a:p>
        </p:txBody>
      </p:sp>
      <p:grpSp>
        <p:nvGrpSpPr>
          <p:cNvPr id="5129" name="Group 74">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518649"/>
            <a:ext cx="1128382" cy="847206"/>
            <a:chOff x="8183879" y="1000124"/>
            <a:chExt cx="1562267" cy="1172973"/>
          </a:xfrm>
        </p:grpSpPr>
        <p:sp>
          <p:nvSpPr>
            <p:cNvPr id="76"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77"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5130" name="Content Placeholder 5125">
            <a:extLst>
              <a:ext uri="{FF2B5EF4-FFF2-40B4-BE49-F238E27FC236}">
                <a16:creationId xmlns:a16="http://schemas.microsoft.com/office/drawing/2014/main" id="{1CA9D04A-5506-4900-A66E-4F0297A79A9B}"/>
              </a:ext>
            </a:extLst>
          </p:cNvPr>
          <p:cNvSpPr>
            <a:spLocks noGrp="1"/>
          </p:cNvSpPr>
          <p:nvPr>
            <p:ph idx="1"/>
          </p:nvPr>
        </p:nvSpPr>
        <p:spPr>
          <a:xfrm>
            <a:off x="809696" y="2736467"/>
            <a:ext cx="5763491" cy="3463637"/>
          </a:xfrm>
        </p:spPr>
        <p:txBody>
          <a:bodyPr anchor="t">
            <a:noAutofit/>
          </a:bodyPr>
          <a:lstStyle/>
          <a:p>
            <a:pPr marL="0" indent="0">
              <a:buNone/>
            </a:pPr>
            <a:r>
              <a:rPr lang="da-DK" sz="2400" dirty="0">
                <a:solidFill>
                  <a:srgbClr val="000000"/>
                </a:solidFill>
                <a:latin typeface="+mj-lt"/>
              </a:rPr>
              <a:t>…</a:t>
            </a:r>
            <a:r>
              <a:rPr lang="da-DK" sz="2400" b="0" i="0" dirty="0">
                <a:solidFill>
                  <a:srgbClr val="000000"/>
                </a:solidFill>
                <a:effectLst/>
                <a:latin typeface="+mj-lt"/>
              </a:rPr>
              <a:t>undersøger markedet, før du beslutter dig for, hvordan virksomhedens produkt eller ydelse skal sælges og markedsføres. </a:t>
            </a:r>
          </a:p>
          <a:p>
            <a:pPr marL="0" indent="0">
              <a:buNone/>
            </a:pPr>
            <a:endParaRPr lang="da-DK" sz="2400" b="1" i="0" dirty="0">
              <a:solidFill>
                <a:srgbClr val="000000"/>
              </a:solidFill>
              <a:effectLst/>
              <a:latin typeface="+mj-lt"/>
            </a:endParaRPr>
          </a:p>
          <a:p>
            <a:pPr marL="0" indent="0">
              <a:buNone/>
            </a:pPr>
            <a:r>
              <a:rPr lang="da-DK" sz="3200" b="1" i="0" dirty="0">
                <a:solidFill>
                  <a:srgbClr val="000000"/>
                </a:solidFill>
                <a:effectLst/>
                <a:latin typeface="+mj-lt"/>
              </a:rPr>
              <a:t>På den måde kan du… </a:t>
            </a:r>
            <a:r>
              <a:rPr lang="da-DK" sz="3200" b="0" i="0" dirty="0">
                <a:solidFill>
                  <a:srgbClr val="000000"/>
                </a:solidFill>
                <a:effectLst/>
                <a:latin typeface="+mj-lt"/>
              </a:rPr>
              <a:t> </a:t>
            </a:r>
          </a:p>
          <a:p>
            <a:pPr marL="0" indent="0">
              <a:buNone/>
            </a:pPr>
            <a:r>
              <a:rPr lang="da-DK" sz="2400" b="0" i="0" dirty="0">
                <a:solidFill>
                  <a:srgbClr val="000000"/>
                </a:solidFill>
                <a:effectLst/>
                <a:latin typeface="+mj-lt"/>
              </a:rPr>
              <a:t>… bedre træffe de rigtige beslutninger, da du eksempelvis ved, hvem dine konkurrenter er, og hvor stor efterspørgslen efter produktet eller ydelsen er. </a:t>
            </a:r>
            <a:endParaRPr lang="da-DK" sz="2400" dirty="0">
              <a:solidFill>
                <a:srgbClr val="000000"/>
              </a:solidFill>
              <a:latin typeface="+mj-lt"/>
            </a:endParaRPr>
          </a:p>
        </p:txBody>
      </p:sp>
      <p:pic>
        <p:nvPicPr>
          <p:cNvPr id="5122" name="Picture 2" descr="Virksomhed Forretningsplan Konkretiser">
            <a:extLst>
              <a:ext uri="{FF2B5EF4-FFF2-40B4-BE49-F238E27FC236}">
                <a16:creationId xmlns:a16="http://schemas.microsoft.com/office/drawing/2014/main" id="{9D5B599F-3D43-491C-99DF-C0E6D7949E9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41489" y="1957648"/>
            <a:ext cx="4683319" cy="2973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603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F3DB321-108E-4AC3-8819-7556504179DA}"/>
              </a:ext>
            </a:extLst>
          </p:cNvPr>
          <p:cNvSpPr>
            <a:spLocks noGrp="1"/>
          </p:cNvSpPr>
          <p:nvPr>
            <p:ph type="title"/>
          </p:nvPr>
        </p:nvSpPr>
        <p:spPr>
          <a:xfrm>
            <a:off x="1116498" y="655128"/>
            <a:ext cx="4613919" cy="1499616"/>
          </a:xfrm>
        </p:spPr>
        <p:txBody>
          <a:bodyPr vert="horz" lIns="91440" tIns="45720" rIns="91440" bIns="45720" rtlCol="0" anchor="b">
            <a:noAutofit/>
          </a:bodyPr>
          <a:lstStyle/>
          <a:p>
            <a:r>
              <a:rPr lang="en-US" sz="4000" b="1" dirty="0" err="1"/>
              <a:t>V</a:t>
            </a:r>
            <a:r>
              <a:rPr lang="en-US" sz="4000" b="1" dirty="0" err="1">
                <a:effectLst/>
              </a:rPr>
              <a:t>erdensmål</a:t>
            </a:r>
            <a:r>
              <a:rPr lang="en-US" sz="4000" b="1" dirty="0">
                <a:effectLst/>
              </a:rPr>
              <a:t> </a:t>
            </a:r>
            <a:r>
              <a:rPr lang="en-US" sz="4000" b="1" dirty="0" err="1">
                <a:effectLst/>
              </a:rPr>
              <a:t>som</a:t>
            </a:r>
            <a:r>
              <a:rPr lang="en-US" sz="4000" b="1" dirty="0">
                <a:effectLst/>
              </a:rPr>
              <a:t> </a:t>
            </a:r>
            <a:r>
              <a:rPr lang="en-US" sz="4000" b="1" dirty="0" err="1">
                <a:effectLst/>
              </a:rPr>
              <a:t>en</a:t>
            </a:r>
            <a:r>
              <a:rPr lang="en-US" sz="4000" b="1" dirty="0">
                <a:effectLst/>
              </a:rPr>
              <a:t> del </a:t>
            </a:r>
            <a:r>
              <a:rPr lang="en-US" sz="4000" b="1" dirty="0" err="1">
                <a:effectLst/>
              </a:rPr>
              <a:t>af</a:t>
            </a:r>
            <a:r>
              <a:rPr lang="en-US" sz="4000" b="1" dirty="0">
                <a:effectLst/>
              </a:rPr>
              <a:t> </a:t>
            </a:r>
            <a:r>
              <a:rPr lang="en-US" sz="4000" b="1" dirty="0" err="1">
                <a:effectLst/>
              </a:rPr>
              <a:t>forretningsstrategien</a:t>
            </a:r>
            <a:r>
              <a:rPr lang="en-US" sz="4000" b="1" dirty="0">
                <a:effectLst/>
              </a:rPr>
              <a:t> </a:t>
            </a:r>
            <a:endParaRPr lang="en-US" sz="4000" b="1" dirty="0"/>
          </a:p>
        </p:txBody>
      </p:sp>
      <p:sp>
        <p:nvSpPr>
          <p:cNvPr id="3" name="Pladsholder til indhold 2">
            <a:extLst>
              <a:ext uri="{FF2B5EF4-FFF2-40B4-BE49-F238E27FC236}">
                <a16:creationId xmlns:a16="http://schemas.microsoft.com/office/drawing/2014/main" id="{C25ED7D8-E68F-497B-901F-F900CF3A5B60}"/>
              </a:ext>
            </a:extLst>
          </p:cNvPr>
          <p:cNvSpPr>
            <a:spLocks noGrp="1"/>
          </p:cNvSpPr>
          <p:nvPr>
            <p:ph idx="1"/>
          </p:nvPr>
        </p:nvSpPr>
        <p:spPr>
          <a:xfrm>
            <a:off x="1116498" y="2267170"/>
            <a:ext cx="4613919" cy="813816"/>
          </a:xfrm>
        </p:spPr>
        <p:txBody>
          <a:bodyPr vert="horz" lIns="91440" tIns="45720" rIns="91440" bIns="45720" rtlCol="0" anchor="t">
            <a:normAutofit/>
          </a:bodyPr>
          <a:lstStyle/>
          <a:p>
            <a:pPr marL="0" indent="0">
              <a:buNone/>
            </a:pPr>
            <a:r>
              <a:rPr lang="en-US" b="1" i="1" dirty="0" err="1"/>
              <a:t>Nogle</a:t>
            </a:r>
            <a:r>
              <a:rPr lang="en-US" b="1" i="1" dirty="0"/>
              <a:t> </a:t>
            </a:r>
            <a:r>
              <a:rPr lang="en-US" b="1" i="1" dirty="0" err="1"/>
              <a:t>gode</a:t>
            </a:r>
            <a:r>
              <a:rPr lang="en-US" b="1" i="1" dirty="0"/>
              <a:t> </a:t>
            </a:r>
            <a:r>
              <a:rPr lang="en-US" b="1" i="1" dirty="0" err="1"/>
              <a:t>eksempler</a:t>
            </a:r>
            <a:r>
              <a:rPr lang="en-US" b="1" i="1" dirty="0"/>
              <a:t>! </a:t>
            </a:r>
          </a:p>
        </p:txBody>
      </p:sp>
      <p:sp>
        <p:nvSpPr>
          <p:cNvPr id="193" name="Rectangle 192">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4" name="Group 193">
            <a:extLst>
              <a:ext uri="{FF2B5EF4-FFF2-40B4-BE49-F238E27FC236}">
                <a16:creationId xmlns:a16="http://schemas.microsoft.com/office/drawing/2014/main" id="{1F49CE81-B2F4-47B2-9D4A-886DCE0A84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95" name="Rectangle 64">
              <a:extLst>
                <a:ext uri="{FF2B5EF4-FFF2-40B4-BE49-F238E27FC236}">
                  <a16:creationId xmlns:a16="http://schemas.microsoft.com/office/drawing/2014/main" id="{4BE32177-3EAD-42DA-997C-8DAE1BFEE5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66">
              <a:extLst>
                <a:ext uri="{FF2B5EF4-FFF2-40B4-BE49-F238E27FC236}">
                  <a16:creationId xmlns:a16="http://schemas.microsoft.com/office/drawing/2014/main" id="{A0DEE160-9825-4DB5-8188-911AC13EA7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64">
              <a:extLst>
                <a:ext uri="{FF2B5EF4-FFF2-40B4-BE49-F238E27FC236}">
                  <a16:creationId xmlns:a16="http://schemas.microsoft.com/office/drawing/2014/main" id="{9C5FEDB5-0AEE-40E4-9CA6-6718B956D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66">
              <a:extLst>
                <a:ext uri="{FF2B5EF4-FFF2-40B4-BE49-F238E27FC236}">
                  <a16:creationId xmlns:a16="http://schemas.microsoft.com/office/drawing/2014/main" id="{1A11DF2D-1D4B-45DA-906B-2A1F84C99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64">
              <a:extLst>
                <a:ext uri="{FF2B5EF4-FFF2-40B4-BE49-F238E27FC236}">
                  <a16:creationId xmlns:a16="http://schemas.microsoft.com/office/drawing/2014/main" id="{B6A5BAC0-9806-4124-A584-7F924A658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66">
              <a:extLst>
                <a:ext uri="{FF2B5EF4-FFF2-40B4-BE49-F238E27FC236}">
                  <a16:creationId xmlns:a16="http://schemas.microsoft.com/office/drawing/2014/main" id="{A8F6BFA3-38BE-4F0A-94D9-EF0E6EA01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64">
              <a:extLst>
                <a:ext uri="{FF2B5EF4-FFF2-40B4-BE49-F238E27FC236}">
                  <a16:creationId xmlns:a16="http://schemas.microsoft.com/office/drawing/2014/main" id="{BE6BCF21-959F-419E-BCA4-B20AF92EF4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66">
              <a:extLst>
                <a:ext uri="{FF2B5EF4-FFF2-40B4-BE49-F238E27FC236}">
                  <a16:creationId xmlns:a16="http://schemas.microsoft.com/office/drawing/2014/main" id="{54B6E037-E222-42EB-9AEB-C45EF2090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64">
              <a:extLst>
                <a:ext uri="{FF2B5EF4-FFF2-40B4-BE49-F238E27FC236}">
                  <a16:creationId xmlns:a16="http://schemas.microsoft.com/office/drawing/2014/main" id="{A0494426-372E-42B8-87E1-170F1B596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66">
              <a:extLst>
                <a:ext uri="{FF2B5EF4-FFF2-40B4-BE49-F238E27FC236}">
                  <a16:creationId xmlns:a16="http://schemas.microsoft.com/office/drawing/2014/main" id="{14DB5AB5-5D73-4375-8CF4-DF4B7A5D7F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64">
              <a:extLst>
                <a:ext uri="{FF2B5EF4-FFF2-40B4-BE49-F238E27FC236}">
                  <a16:creationId xmlns:a16="http://schemas.microsoft.com/office/drawing/2014/main" id="{009B2A6E-6D36-4A9A-AFAA-CF4D859147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66">
              <a:extLst>
                <a:ext uri="{FF2B5EF4-FFF2-40B4-BE49-F238E27FC236}">
                  <a16:creationId xmlns:a16="http://schemas.microsoft.com/office/drawing/2014/main" id="{85DC0718-B29F-47A6-931F-F0EF9FA99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64">
              <a:extLst>
                <a:ext uri="{FF2B5EF4-FFF2-40B4-BE49-F238E27FC236}">
                  <a16:creationId xmlns:a16="http://schemas.microsoft.com/office/drawing/2014/main" id="{AAED958D-AFCC-4BEF-818A-EFF7E41D17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66">
              <a:extLst>
                <a:ext uri="{FF2B5EF4-FFF2-40B4-BE49-F238E27FC236}">
                  <a16:creationId xmlns:a16="http://schemas.microsoft.com/office/drawing/2014/main" id="{C216DD5A-D1AE-429E-937E-456A50345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64">
              <a:extLst>
                <a:ext uri="{FF2B5EF4-FFF2-40B4-BE49-F238E27FC236}">
                  <a16:creationId xmlns:a16="http://schemas.microsoft.com/office/drawing/2014/main" id="{A845B253-9DEE-45AC-AADA-FAA6812C39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66">
              <a:extLst>
                <a:ext uri="{FF2B5EF4-FFF2-40B4-BE49-F238E27FC236}">
                  <a16:creationId xmlns:a16="http://schemas.microsoft.com/office/drawing/2014/main" id="{CE7B6CBF-757B-4B55-84CB-062B712D38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64">
              <a:extLst>
                <a:ext uri="{FF2B5EF4-FFF2-40B4-BE49-F238E27FC236}">
                  <a16:creationId xmlns:a16="http://schemas.microsoft.com/office/drawing/2014/main" id="{2CC28C7A-EF33-43D3-90CD-DCAC92546A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66">
              <a:extLst>
                <a:ext uri="{FF2B5EF4-FFF2-40B4-BE49-F238E27FC236}">
                  <a16:creationId xmlns:a16="http://schemas.microsoft.com/office/drawing/2014/main" id="{BC0C9DCF-F15B-4B7A-A16B-37B4335E6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64">
              <a:extLst>
                <a:ext uri="{FF2B5EF4-FFF2-40B4-BE49-F238E27FC236}">
                  <a16:creationId xmlns:a16="http://schemas.microsoft.com/office/drawing/2014/main" id="{94991FD1-406A-4958-87D4-8DFA9FEA4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66">
              <a:extLst>
                <a:ext uri="{FF2B5EF4-FFF2-40B4-BE49-F238E27FC236}">
                  <a16:creationId xmlns:a16="http://schemas.microsoft.com/office/drawing/2014/main" id="{5CD32F69-27AD-4088-877C-E2A40F8B07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30" name="Picture 6" descr="Aquaporin-logo-blue-RGB | Aquaporin A/S">
            <a:extLst>
              <a:ext uri="{FF2B5EF4-FFF2-40B4-BE49-F238E27FC236}">
                <a16:creationId xmlns:a16="http://schemas.microsoft.com/office/drawing/2014/main" id="{CE18249B-16DC-4847-968D-DB0230E51E5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95337" y="246888"/>
            <a:ext cx="4559552" cy="2920710"/>
          </a:xfrm>
          <a:prstGeom prst="rect">
            <a:avLst/>
          </a:prstGeom>
          <a:noFill/>
          <a:extLst>
            <a:ext uri="{909E8E84-426E-40DD-AFC4-6F175D3DCCD1}">
              <a14:hiddenFill xmlns:a14="http://schemas.microsoft.com/office/drawing/2010/main">
                <a:solidFill>
                  <a:srgbClr val="FFFFFF"/>
                </a:solidFill>
              </a14:hiddenFill>
            </a:ext>
          </a:extLst>
        </p:spPr>
      </p:pic>
      <p:sp>
        <p:nvSpPr>
          <p:cNvPr id="215" name="Rectangle 214">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re Netto-butikker i Favrskov Kommune bekæmper nu madspild via Too Good To  Go – Pingvinnyt.dk">
            <a:extLst>
              <a:ext uri="{FF2B5EF4-FFF2-40B4-BE49-F238E27FC236}">
                <a16:creationId xmlns:a16="http://schemas.microsoft.com/office/drawing/2014/main" id="{1CD0A1DF-6392-4BF5-9D52-CB7EA496A29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74420" y="2919534"/>
            <a:ext cx="3537521" cy="345960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lle er super duper 40516 | Andet | Officiel LEGO® Shop DK">
            <a:extLst>
              <a:ext uri="{FF2B5EF4-FFF2-40B4-BE49-F238E27FC236}">
                <a16:creationId xmlns:a16="http://schemas.microsoft.com/office/drawing/2014/main" id="{FEAA12AF-B332-416C-8F49-2B079FBDE7C2}"/>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191161" y="3815640"/>
            <a:ext cx="3226419" cy="220203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etterGreen hjælper virksomheder med miljøforbedringer og certificeringer">
            <a:extLst>
              <a:ext uri="{FF2B5EF4-FFF2-40B4-BE49-F238E27FC236}">
                <a16:creationId xmlns:a16="http://schemas.microsoft.com/office/drawing/2014/main" id="{09F3ABF1-3336-4940-B4DC-7289A1F52D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8834" y="2729501"/>
            <a:ext cx="3951040" cy="1763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899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6FF7DFC1-B312-4337-A6E6-CC18310EA059}"/>
              </a:ext>
            </a:extLst>
          </p:cNvPr>
          <p:cNvSpPr>
            <a:spLocks noGrp="1"/>
          </p:cNvSpPr>
          <p:nvPr>
            <p:ph type="title"/>
          </p:nvPr>
        </p:nvSpPr>
        <p:spPr>
          <a:xfrm>
            <a:off x="643467" y="321734"/>
            <a:ext cx="10905066" cy="1135737"/>
          </a:xfrm>
        </p:spPr>
        <p:txBody>
          <a:bodyPr>
            <a:normAutofit/>
          </a:bodyPr>
          <a:lstStyle/>
          <a:p>
            <a:r>
              <a:rPr lang="da-DK" sz="3600" b="1"/>
              <a:t>Arbejdsspørgsmål</a:t>
            </a:r>
          </a:p>
        </p:txBody>
      </p:sp>
      <p:sp>
        <p:nvSpPr>
          <p:cNvPr id="3" name="Pladsholder til indhold 2">
            <a:extLst>
              <a:ext uri="{FF2B5EF4-FFF2-40B4-BE49-F238E27FC236}">
                <a16:creationId xmlns:a16="http://schemas.microsoft.com/office/drawing/2014/main" id="{89580C9A-0C88-45BD-B2B6-5F9CA102EF1E}"/>
              </a:ext>
            </a:extLst>
          </p:cNvPr>
          <p:cNvSpPr>
            <a:spLocks noGrp="1"/>
          </p:cNvSpPr>
          <p:nvPr>
            <p:ph idx="1"/>
          </p:nvPr>
        </p:nvSpPr>
        <p:spPr>
          <a:xfrm>
            <a:off x="643467" y="1782981"/>
            <a:ext cx="10905066" cy="4393982"/>
          </a:xfrm>
        </p:spPr>
        <p:txBody>
          <a:bodyPr>
            <a:normAutofit/>
          </a:bodyPr>
          <a:lstStyle/>
          <a:p>
            <a:pPr marL="0" indent="0">
              <a:buNone/>
            </a:pPr>
            <a:r>
              <a:rPr lang="da-DK" sz="2400" dirty="0"/>
              <a:t>Med udgangspunkt i de fremviste virksomhedseksempler, skal i nu arbejde med følgende spørgsmål: </a:t>
            </a:r>
          </a:p>
          <a:p>
            <a:pPr marL="0" indent="0">
              <a:buNone/>
            </a:pPr>
            <a:endParaRPr lang="da-DK" sz="2400" dirty="0"/>
          </a:p>
          <a:p>
            <a:r>
              <a:rPr lang="da-DK" sz="2400" dirty="0"/>
              <a:t>   Søg på virksomhederne/produkter i google, og prøv at svare på hvilken visioner og værdier ligger til grund for virksomhedernes forretningside. </a:t>
            </a:r>
          </a:p>
          <a:p>
            <a:r>
              <a:rPr lang="da-DK" sz="2400" dirty="0"/>
              <a:t>Hvilken af verdensmålene kan i se i virksomhedernes visioner og værdier? </a:t>
            </a:r>
          </a:p>
          <a:p>
            <a:r>
              <a:rPr lang="da-DK" sz="2400" dirty="0"/>
              <a:t>Prøv at reflektere over hvordan virksomhederne laver indkomst.</a:t>
            </a:r>
          </a:p>
          <a:p>
            <a:pPr lvl="1"/>
            <a:r>
              <a:rPr lang="da-DK" sz="2000" dirty="0"/>
              <a:t>Hvem er kunderne? B2C eller B2B?</a:t>
            </a:r>
          </a:p>
          <a:p>
            <a:pPr lvl="1"/>
            <a:r>
              <a:rPr lang="da-DK" sz="2000" dirty="0"/>
              <a:t>Hvilke parter er involverede i at forretningsideen kan løbe rundt? </a:t>
            </a:r>
          </a:p>
          <a:p>
            <a:pPr lvl="1"/>
            <a:r>
              <a:rPr lang="da-DK" sz="2000" dirty="0"/>
              <a:t>Kommer deres visioner og værdier til udtryk i deres markedsføring? Find eksempler</a:t>
            </a:r>
          </a:p>
          <a:p>
            <a:pPr marL="0" indent="0">
              <a:buNone/>
            </a:pPr>
            <a:endParaRPr lang="da-DK" sz="2000" dirty="0"/>
          </a:p>
        </p:txBody>
      </p:sp>
      <p:sp>
        <p:nvSpPr>
          <p:cNvPr id="18"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8302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0C9DCA-B9A9-4254-8189-6FD34C01A9C4}"/>
              </a:ext>
            </a:extLst>
          </p:cNvPr>
          <p:cNvSpPr>
            <a:spLocks noGrp="1"/>
          </p:cNvSpPr>
          <p:nvPr>
            <p:ph type="title"/>
          </p:nvPr>
        </p:nvSpPr>
        <p:spPr/>
        <p:txBody>
          <a:bodyPr>
            <a:normAutofit/>
          </a:bodyPr>
          <a:lstStyle/>
          <a:p>
            <a:r>
              <a:rPr lang="da-DK" sz="4000" b="1" dirty="0"/>
              <a:t>Fra god idé til forretningsplan…</a:t>
            </a:r>
            <a:br>
              <a:rPr lang="da-DK" sz="4000" b="1" dirty="0"/>
            </a:br>
            <a:r>
              <a:rPr lang="da-DK" sz="2800" b="1" dirty="0"/>
              <a:t>Nu skal i arbejde med jeres forretningsplan!</a:t>
            </a:r>
          </a:p>
        </p:txBody>
      </p:sp>
      <p:sp>
        <p:nvSpPr>
          <p:cNvPr id="4" name="Tekstfelt 3">
            <a:extLst>
              <a:ext uri="{FF2B5EF4-FFF2-40B4-BE49-F238E27FC236}">
                <a16:creationId xmlns:a16="http://schemas.microsoft.com/office/drawing/2014/main" id="{B2F14B51-2BE7-438F-875F-F32468FA6195}"/>
              </a:ext>
            </a:extLst>
          </p:cNvPr>
          <p:cNvSpPr txBox="1"/>
          <p:nvPr/>
        </p:nvSpPr>
        <p:spPr>
          <a:xfrm>
            <a:off x="838200" y="1690688"/>
            <a:ext cx="10314709" cy="5601533"/>
          </a:xfrm>
          <a:prstGeom prst="rect">
            <a:avLst/>
          </a:prstGeom>
          <a:noFill/>
        </p:spPr>
        <p:txBody>
          <a:bodyPr wrap="square" rtlCol="0">
            <a:spAutoFit/>
          </a:bodyPr>
          <a:lstStyle/>
          <a:p>
            <a:r>
              <a:rPr lang="da-DK" sz="2400" dirty="0"/>
              <a:t>I skal arbejde med følgende punkter:  </a:t>
            </a:r>
          </a:p>
          <a:p>
            <a:endParaRPr lang="da-DK" dirty="0"/>
          </a:p>
          <a:p>
            <a:pPr marL="285750" indent="-285750">
              <a:buFont typeface="Arial" panose="020B0604020202020204" pitchFamily="34" charset="0"/>
              <a:buChar char="•"/>
            </a:pPr>
            <a:r>
              <a:rPr lang="da-DK" sz="2000" b="1" dirty="0"/>
              <a:t>Virksomhedsnavn: </a:t>
            </a:r>
            <a:r>
              <a:rPr lang="da-DK" sz="2000" i="1" dirty="0"/>
              <a:t>Find på et godt navn til jeres virksomhed</a:t>
            </a:r>
          </a:p>
          <a:p>
            <a:pPr marL="285750" indent="-285750">
              <a:buFont typeface="Arial" panose="020B0604020202020204" pitchFamily="34" charset="0"/>
              <a:buChar char="•"/>
            </a:pPr>
            <a:r>
              <a:rPr lang="da-DK" sz="2000" b="1" dirty="0"/>
              <a:t>Beskriv jeres idé: </a:t>
            </a:r>
            <a:r>
              <a:rPr lang="da-DK" sz="2000" i="1" dirty="0"/>
              <a:t>Beskriv Kort hvad jeres virksomhed beskæftiger sig med</a:t>
            </a:r>
          </a:p>
          <a:p>
            <a:pPr marL="285750" indent="-285750">
              <a:buFont typeface="Arial" panose="020B0604020202020204" pitchFamily="34" charset="0"/>
              <a:buChar char="•"/>
            </a:pPr>
            <a:r>
              <a:rPr lang="da-DK" sz="2000" b="1" dirty="0"/>
              <a:t>Hvem og hvordan skal drive virksomheden? </a:t>
            </a:r>
            <a:r>
              <a:rPr lang="da-DK" sz="2000" i="1" dirty="0"/>
              <a:t>Hvad kan i hver især bidrage med til virksomheden?</a:t>
            </a:r>
          </a:p>
          <a:p>
            <a:pPr marL="285750" indent="-285750">
              <a:buFont typeface="Arial" panose="020B0604020202020204" pitchFamily="34" charset="0"/>
              <a:buChar char="•"/>
            </a:pPr>
            <a:r>
              <a:rPr lang="da-DK" sz="2000" b="1" dirty="0"/>
              <a:t>Hvor skal virksomheden ligge? </a:t>
            </a:r>
          </a:p>
          <a:p>
            <a:pPr marL="285750" indent="-285750">
              <a:buFont typeface="Arial" panose="020B0604020202020204" pitchFamily="34" charset="0"/>
              <a:buChar char="•"/>
            </a:pPr>
            <a:r>
              <a:rPr lang="da-DK" sz="2000" b="1" dirty="0"/>
              <a:t>Hvem er virksomhedens konkurrenter? </a:t>
            </a:r>
            <a:r>
              <a:rPr lang="da-DK" sz="2000" i="1" dirty="0"/>
              <a:t>Overvej hvordan jeres ide/produkt adskiller sig fra lignende produkter – for eksempel ift. Pris, kvalitet </a:t>
            </a:r>
          </a:p>
          <a:p>
            <a:pPr marL="285750" indent="-285750">
              <a:buFont typeface="Arial" panose="020B0604020202020204" pitchFamily="34" charset="0"/>
              <a:buChar char="•"/>
            </a:pPr>
            <a:r>
              <a:rPr lang="da-DK" sz="2000" b="1" dirty="0"/>
              <a:t>Hvordan skal jeres ide og virksomhed markedsføres? </a:t>
            </a:r>
            <a:r>
              <a:rPr lang="da-DK" sz="2000" i="1" dirty="0"/>
              <a:t>Find på en god reklame for jeres virksomhed, der kan hjælpe jer med at skabe opmærksomhed. Hvad kunne være et godt slogan? Et godt logo? Hvilken billeder eller historie kunne støtte op om jeres idé?</a:t>
            </a:r>
          </a:p>
          <a:p>
            <a:pPr marL="285750" indent="-285750">
              <a:buFont typeface="Arial" panose="020B0604020202020204" pitchFamily="34" charset="0"/>
              <a:buChar char="•"/>
            </a:pPr>
            <a:r>
              <a:rPr lang="da-DK" sz="2000" b="1" dirty="0"/>
              <a:t>Hvordan kan jeres produkt/idé sælges? </a:t>
            </a:r>
            <a:r>
              <a:rPr lang="da-DK" sz="2000" i="1" dirty="0"/>
              <a:t>Hvor og hvordan kan kunderne købe produktet ( i en butik, på nettet, osv.)? Hvor meget skal jeres produkt koste – og hvorfor? </a:t>
            </a:r>
          </a:p>
          <a:p>
            <a:pPr marL="285750" indent="-285750">
              <a:buFont typeface="Arial" panose="020B0604020202020204" pitchFamily="34" charset="0"/>
              <a:buChar char="•"/>
            </a:pPr>
            <a:r>
              <a:rPr lang="da-DK" sz="2000" b="1" dirty="0">
                <a:latin typeface="Calibri" panose="020F0502020204030204" pitchFamily="34" charset="0"/>
                <a:ea typeface="Calibri" panose="020F0502020204030204" pitchFamily="34" charset="0"/>
              </a:rPr>
              <a:t>T</a:t>
            </a:r>
            <a:r>
              <a:rPr lang="da-DK" sz="2000" b="1" dirty="0">
                <a:effectLst/>
                <a:latin typeface="Calibri" panose="020F0502020204030204" pitchFamily="34" charset="0"/>
                <a:ea typeface="Calibri" panose="020F0502020204030204" pitchFamily="34" charset="0"/>
              </a:rPr>
              <a:t>ænk lidt over hvor økonomien skal komme fra? </a:t>
            </a:r>
            <a:r>
              <a:rPr lang="da-DK" sz="2000" dirty="0">
                <a:effectLst/>
                <a:latin typeface="Calibri" panose="020F0502020204030204" pitchFamily="34" charset="0"/>
                <a:ea typeface="Calibri" panose="020F0502020204030204" pitchFamily="34" charset="0"/>
              </a:rPr>
              <a:t>Fx egen lomme, banklån, investeringer etc. </a:t>
            </a:r>
            <a:endParaRPr lang="da-DK" sz="2000" i="1" dirty="0"/>
          </a:p>
          <a:p>
            <a:endParaRPr lang="da-DK" sz="2000" i="1" dirty="0"/>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endParaRPr lang="da-DK" dirty="0"/>
          </a:p>
        </p:txBody>
      </p:sp>
    </p:spTree>
    <p:extLst>
      <p:ext uri="{BB962C8B-B14F-4D97-AF65-F5344CB8AC3E}">
        <p14:creationId xmlns:p14="http://schemas.microsoft.com/office/powerpoint/2010/main" val="112729502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TotalTime>
  <Words>548</Words>
  <Application>Microsoft Office PowerPoint</Application>
  <PresentationFormat>Widescreen</PresentationFormat>
  <Paragraphs>44</Paragraphs>
  <Slides>9</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9</vt:i4>
      </vt:variant>
    </vt:vector>
  </HeadingPairs>
  <TitlesOfParts>
    <vt:vector size="14" baseType="lpstr">
      <vt:lpstr>Arial</vt:lpstr>
      <vt:lpstr>Calibri</vt:lpstr>
      <vt:lpstr>Calibri Light</vt:lpstr>
      <vt:lpstr>Work Sans</vt:lpstr>
      <vt:lpstr>Office-tema</vt:lpstr>
      <vt:lpstr>Forretningsplan</vt:lpstr>
      <vt:lpstr>Hvad er en forretningsidé? </vt:lpstr>
      <vt:lpstr>Hvad er en forretningsplan? </vt:lpstr>
      <vt:lpstr>Hvorfor skal man lave en forretningsplan? </vt:lpstr>
      <vt:lpstr>Hvad er de vigtigste punkter i en forretningsplan?</vt:lpstr>
      <vt:lpstr>Når du laver din forretningsplan er det vigtigt at du… </vt:lpstr>
      <vt:lpstr>Verdensmål som en del af forretningsstrategien </vt:lpstr>
      <vt:lpstr>Arbejdsspørgsmål</vt:lpstr>
      <vt:lpstr>Fra god idé til forretningsplan… Nu skal i arbejde med jeres forretningsplan!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Forretningsplan</dc:title>
  <dc:creator>Emil Rytter Schmelling</dc:creator>
  <cp:lastModifiedBy>Emil Rytter Schmelling</cp:lastModifiedBy>
  <cp:revision>26</cp:revision>
  <dcterms:created xsi:type="dcterms:W3CDTF">2021-11-19T06:42:55Z</dcterms:created>
  <dcterms:modified xsi:type="dcterms:W3CDTF">2022-02-05T14:10:42Z</dcterms:modified>
</cp:coreProperties>
</file>