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5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250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26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739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0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046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396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24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111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62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22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69942C-7721-48E8-B6E2-E6E37EF28026}" type="datetimeFigureOut">
              <a:rPr lang="da-DK" smtClean="0"/>
              <a:t>05-02-2020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E29845-6C4F-45D1-B114-4EB4085A744D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9600" b="1" dirty="0" smtClean="0"/>
              <a:t>SWOT</a:t>
            </a:r>
            <a:endParaRPr lang="da-DK" sz="96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800" dirty="0" smtClean="0"/>
              <a:t>Og virksomhedens idégrundlag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166765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Styringsniveauer</a:t>
            </a:r>
            <a:br>
              <a:rPr lang="da-DK" b="1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64" y="2894403"/>
            <a:ext cx="7067655" cy="348023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01249" y="1090523"/>
            <a:ext cx="109477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70C0"/>
                </a:solidFill>
              </a:rPr>
              <a:t>Det </a:t>
            </a:r>
            <a:r>
              <a:rPr lang="da-DK" b="1" dirty="0" smtClean="0">
                <a:solidFill>
                  <a:srgbClr val="0070C0"/>
                </a:solidFill>
              </a:rPr>
              <a:t>operationelle</a:t>
            </a:r>
            <a:r>
              <a:rPr lang="da-DK" dirty="0" smtClean="0">
                <a:solidFill>
                  <a:srgbClr val="0070C0"/>
                </a:solidFill>
              </a:rPr>
              <a:t> styringsniveau (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kort tidshorisont på det </a:t>
            </a:r>
            <a:r>
              <a:rPr lang="da-DK" dirty="0" smtClean="0"/>
              <a:t>daglige niveau</a:t>
            </a:r>
            <a:r>
              <a:rPr lang="da-DK" dirty="0" smtClean="0">
                <a:solidFill>
                  <a:srgbClr val="0070C0"/>
                </a:solidFill>
              </a:rPr>
              <a:t>)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B050"/>
                </a:solidFill>
              </a:rPr>
              <a:t>Det </a:t>
            </a:r>
            <a:r>
              <a:rPr lang="da-DK" sz="2000" b="1" dirty="0" smtClean="0">
                <a:solidFill>
                  <a:srgbClr val="00B050"/>
                </a:solidFill>
              </a:rPr>
              <a:t>strategiske</a:t>
            </a:r>
            <a:r>
              <a:rPr lang="da-DK" dirty="0" smtClean="0">
                <a:solidFill>
                  <a:srgbClr val="00B050"/>
                </a:solidFill>
              </a:rPr>
              <a:t> styringsniveau (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langsigtede mål, typisk </a:t>
            </a:r>
            <a:r>
              <a:rPr lang="da-DK" dirty="0" smtClean="0"/>
              <a:t>indenfor 1 til 5 år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som opstilles på det øverste niveau</a:t>
            </a:r>
            <a:r>
              <a:rPr lang="da-DK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C00000"/>
                </a:solidFill>
              </a:rPr>
              <a:t>Det </a:t>
            </a:r>
            <a:r>
              <a:rPr lang="da-DK" sz="2000" b="1" dirty="0" smtClean="0">
                <a:solidFill>
                  <a:srgbClr val="C00000"/>
                </a:solidFill>
              </a:rPr>
              <a:t>taktiske</a:t>
            </a:r>
            <a:r>
              <a:rPr lang="da-DK" dirty="0" smtClean="0">
                <a:solidFill>
                  <a:srgbClr val="C00000"/>
                </a:solidFill>
              </a:rPr>
              <a:t> styringsniveau (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mindre tidshorisont, typisk </a:t>
            </a:r>
            <a:r>
              <a:rPr lang="da-DK" dirty="0" smtClean="0"/>
              <a:t>op til 1 år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mere detaljeret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212547" y="3080722"/>
            <a:ext cx="2253667" cy="87679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4554995" y="3109933"/>
            <a:ext cx="2205195" cy="8183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Ellipse 7"/>
          <p:cNvSpPr/>
          <p:nvPr/>
        </p:nvSpPr>
        <p:spPr>
          <a:xfrm>
            <a:off x="6948509" y="3079724"/>
            <a:ext cx="2054591" cy="8353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Afrundet rektangel 8"/>
          <p:cNvSpPr/>
          <p:nvPr/>
        </p:nvSpPr>
        <p:spPr>
          <a:xfrm>
            <a:off x="2847221" y="2397127"/>
            <a:ext cx="847129" cy="501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daglig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5264937" y="2401532"/>
            <a:ext cx="785308" cy="5271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1-5 år</a:t>
            </a:r>
            <a:endParaRPr lang="da-DK" dirty="0"/>
          </a:p>
        </p:txBody>
      </p:sp>
      <p:sp>
        <p:nvSpPr>
          <p:cNvPr id="11" name="Afrundet rektangel 10"/>
          <p:cNvSpPr/>
          <p:nvPr/>
        </p:nvSpPr>
        <p:spPr>
          <a:xfrm>
            <a:off x="7504908" y="2446579"/>
            <a:ext cx="941791" cy="459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Op til 1 år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68859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Operationelle mål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sz="3600" dirty="0"/>
              <a:t>Realistiske - det </a:t>
            </a:r>
            <a:r>
              <a:rPr lang="da-DK" sz="3600" dirty="0">
                <a:solidFill>
                  <a:srgbClr val="00B050"/>
                </a:solidFill>
              </a:rPr>
              <a:t>skal kunne lade sig gøre</a:t>
            </a:r>
            <a:r>
              <a:rPr lang="da-DK" sz="3600" dirty="0"/>
              <a:t>/være opnåeligt</a:t>
            </a:r>
            <a:r>
              <a:rPr lang="da-DK" sz="3600" dirty="0" smtClean="0"/>
              <a:t>!</a:t>
            </a:r>
          </a:p>
          <a:p>
            <a:endParaRPr lang="da-DK" sz="3600" dirty="0"/>
          </a:p>
          <a:p>
            <a:r>
              <a:rPr lang="da-DK" sz="3600" dirty="0"/>
              <a:t>Konkrete - </a:t>
            </a:r>
            <a:r>
              <a:rPr lang="da-DK" sz="3600" dirty="0">
                <a:solidFill>
                  <a:srgbClr val="00B050"/>
                </a:solidFill>
              </a:rPr>
              <a:t>de skal kunne måles</a:t>
            </a:r>
            <a:r>
              <a:rPr lang="da-DK" sz="3600" dirty="0"/>
              <a:t>, helst med tal</a:t>
            </a:r>
            <a:r>
              <a:rPr lang="da-DK" sz="3600" dirty="0" smtClean="0"/>
              <a:t>!</a:t>
            </a:r>
          </a:p>
          <a:p>
            <a:endParaRPr lang="da-DK" sz="3600" dirty="0"/>
          </a:p>
          <a:p>
            <a:r>
              <a:rPr lang="da-DK" sz="3600" dirty="0">
                <a:solidFill>
                  <a:srgbClr val="00B050"/>
                </a:solidFill>
              </a:rPr>
              <a:t>Forenelige</a:t>
            </a:r>
            <a:r>
              <a:rPr lang="da-DK" sz="3600" dirty="0"/>
              <a:t> - de skal hænge sammen med alle de andre mål og pege i samme retning</a:t>
            </a:r>
            <a:r>
              <a:rPr lang="da-DK" sz="3600" dirty="0" smtClean="0"/>
              <a:t>!</a:t>
            </a:r>
          </a:p>
          <a:p>
            <a:endParaRPr lang="da-DK" sz="3600" dirty="0"/>
          </a:p>
          <a:p>
            <a:r>
              <a:rPr lang="da-DK" sz="3600" dirty="0">
                <a:solidFill>
                  <a:srgbClr val="00B050"/>
                </a:solidFill>
              </a:rPr>
              <a:t>Tidsbegrænsede</a:t>
            </a:r>
            <a:r>
              <a:rPr lang="da-DK" sz="3600" dirty="0"/>
              <a:t> - hvornår skal målene være nået?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2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443" y="527125"/>
            <a:ext cx="9961145" cy="13124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3600" b="1" dirty="0" smtClean="0"/>
              <a:t>Alle virksomheder er bygget op omkring et idégrundlag.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 </a:t>
            </a:r>
            <a:r>
              <a:rPr lang="da-DK" dirty="0" smtClean="0"/>
              <a:t>- </a:t>
            </a:r>
            <a:r>
              <a:rPr lang="da-DK" sz="3100" dirty="0" smtClean="0"/>
              <a:t>V</a:t>
            </a:r>
            <a:r>
              <a:rPr lang="da-DK" sz="2700" dirty="0" smtClean="0"/>
              <a:t>irksomhederne skal forbinde </a:t>
            </a:r>
            <a:r>
              <a:rPr lang="da-DK" sz="2700" dirty="0" smtClean="0"/>
              <a:t>det de </a:t>
            </a:r>
            <a:r>
              <a:rPr lang="da-DK" sz="2700" dirty="0" smtClean="0"/>
              <a:t>er gode til at </a:t>
            </a:r>
            <a:r>
              <a:rPr lang="da-DK" sz="2700" dirty="0" smtClean="0"/>
              <a:t>lave, </a:t>
            </a:r>
            <a:r>
              <a:rPr lang="da-DK" sz="2700" dirty="0" smtClean="0"/>
              <a:t>med det behov som                               </a:t>
            </a:r>
            <a:br>
              <a:rPr lang="da-DK" sz="2700" dirty="0" smtClean="0"/>
            </a:br>
            <a:r>
              <a:rPr lang="da-DK" sz="2700" dirty="0"/>
              <a:t> </a:t>
            </a:r>
            <a:r>
              <a:rPr lang="da-DK" sz="2700" dirty="0" smtClean="0"/>
              <a:t>     kunderne har. </a:t>
            </a:r>
            <a:endParaRPr lang="da-DK" sz="27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58" y="1873205"/>
            <a:ext cx="6480610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60744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/>
              <a:t/>
            </a:r>
            <a:br>
              <a:rPr lang="da-DK" b="1" dirty="0"/>
            </a:br>
            <a:r>
              <a:rPr lang="da-DK" b="1" dirty="0" smtClean="0"/>
              <a:t>Hvad er en SWOT-analyse?</a:t>
            </a:r>
            <a:r>
              <a:rPr lang="da-DK" b="1" dirty="0"/>
              <a:t> 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/>
              <a:t>	</a:t>
            </a:r>
            <a:r>
              <a:rPr lang="da-DK" dirty="0" smtClean="0"/>
              <a:t>Et idegrundlag…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En SWOT-analyse er </a:t>
            </a:r>
            <a:r>
              <a:rPr lang="da-DK" sz="3200" dirty="0">
                <a:solidFill>
                  <a:srgbClr val="00B0F0"/>
                </a:solidFill>
              </a:rPr>
              <a:t>et øjebliksbillede </a:t>
            </a:r>
            <a:r>
              <a:rPr lang="da-DK" sz="3200" dirty="0"/>
              <a:t>af virksomheden og viser virksomhedens </a:t>
            </a:r>
            <a:r>
              <a:rPr lang="da-DK" sz="3200" dirty="0" smtClean="0">
                <a:solidFill>
                  <a:srgbClr val="00B050"/>
                </a:solidFill>
              </a:rPr>
              <a:t>interne</a:t>
            </a:r>
            <a:r>
              <a:rPr lang="da-DK" sz="3200" dirty="0" smtClean="0"/>
              <a:t>  og </a:t>
            </a:r>
            <a:r>
              <a:rPr lang="da-DK" sz="3200" dirty="0">
                <a:solidFill>
                  <a:srgbClr val="FF0000"/>
                </a:solidFill>
              </a:rPr>
              <a:t>eksterne</a:t>
            </a:r>
            <a:r>
              <a:rPr lang="da-DK" sz="3200" dirty="0"/>
              <a:t> situation</a:t>
            </a:r>
            <a:r>
              <a:rPr lang="da-DK" sz="3200" dirty="0" smtClean="0"/>
              <a:t>.</a:t>
            </a:r>
          </a:p>
          <a:p>
            <a:endParaRPr lang="da-DK" sz="3200" dirty="0"/>
          </a:p>
          <a:p>
            <a:r>
              <a:rPr lang="da-DK" sz="3200" dirty="0" smtClean="0"/>
              <a:t>Hvad sker der i virksomheden….? </a:t>
            </a:r>
          </a:p>
          <a:p>
            <a:r>
              <a:rPr lang="da-DK" sz="3200" dirty="0" smtClean="0"/>
              <a:t>Hvad sker der i verden uden om virksomheden…?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58579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skal man lave en SWOT???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>
                <a:solidFill>
                  <a:prstClr val="black"/>
                </a:solidFill>
              </a:rPr>
              <a:t>For at finde ud </a:t>
            </a:r>
            <a:r>
              <a:rPr lang="da-DK" dirty="0" smtClean="0">
                <a:solidFill>
                  <a:prstClr val="black"/>
                </a:solidFill>
              </a:rPr>
              <a:t>af:</a:t>
            </a:r>
            <a:endParaRPr lang="da-DK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</a:rPr>
              <a:t>     </a:t>
            </a:r>
            <a:r>
              <a:rPr lang="da-DK" b="1" dirty="0" smtClean="0">
                <a:solidFill>
                  <a:prstClr val="black"/>
                </a:solidFill>
              </a:rPr>
              <a:t>Hvad Virksomheden </a:t>
            </a:r>
            <a:r>
              <a:rPr lang="da-DK" b="1" dirty="0">
                <a:solidFill>
                  <a:prstClr val="black"/>
                </a:solidFill>
              </a:rPr>
              <a:t>er god til.</a:t>
            </a:r>
          </a:p>
          <a:p>
            <a:pPr lvl="0"/>
            <a:endParaRPr lang="da-DK" b="1" dirty="0">
              <a:solidFill>
                <a:prstClr val="black"/>
              </a:solidFill>
            </a:endParaRPr>
          </a:p>
          <a:p>
            <a:pPr lvl="0"/>
            <a:r>
              <a:rPr lang="da-DK" dirty="0">
                <a:solidFill>
                  <a:prstClr val="black"/>
                </a:solidFill>
              </a:rPr>
              <a:t>For at finde ud </a:t>
            </a:r>
            <a:r>
              <a:rPr lang="da-DK" dirty="0" smtClean="0">
                <a:solidFill>
                  <a:prstClr val="black"/>
                </a:solidFill>
              </a:rPr>
              <a:t>af: </a:t>
            </a:r>
            <a:endParaRPr lang="da-DK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prstClr val="black"/>
                </a:solidFill>
              </a:rPr>
              <a:t>    </a:t>
            </a:r>
            <a:r>
              <a:rPr lang="da-DK" b="1" dirty="0" smtClean="0">
                <a:solidFill>
                  <a:prstClr val="black"/>
                </a:solidFill>
              </a:rPr>
              <a:t>Hvad virksomheden skal </a:t>
            </a:r>
            <a:r>
              <a:rPr lang="da-DK" b="1" dirty="0">
                <a:solidFill>
                  <a:prstClr val="black"/>
                </a:solidFill>
              </a:rPr>
              <a:t>have hjælp til.</a:t>
            </a:r>
          </a:p>
          <a:p>
            <a:pPr lvl="0"/>
            <a:endParaRPr lang="da-DK" dirty="0">
              <a:solidFill>
                <a:prstClr val="black"/>
              </a:solidFill>
            </a:endParaRPr>
          </a:p>
          <a:p>
            <a:pPr lvl="0"/>
            <a:r>
              <a:rPr lang="da-DK" dirty="0">
                <a:solidFill>
                  <a:prstClr val="black"/>
                </a:solidFill>
              </a:rPr>
              <a:t>For at finde ud </a:t>
            </a:r>
            <a:r>
              <a:rPr lang="da-DK" dirty="0" smtClean="0">
                <a:solidFill>
                  <a:prstClr val="black"/>
                </a:solidFill>
              </a:rPr>
              <a:t>af… </a:t>
            </a:r>
            <a:endParaRPr lang="da-DK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prstClr val="black"/>
                </a:solidFill>
              </a:rPr>
              <a:t>    </a:t>
            </a:r>
            <a:r>
              <a:rPr lang="da-DK" b="1" dirty="0" smtClean="0">
                <a:solidFill>
                  <a:prstClr val="black"/>
                </a:solidFill>
              </a:rPr>
              <a:t>Hvad virksomheden </a:t>
            </a:r>
            <a:r>
              <a:rPr lang="da-DK" b="1" dirty="0">
                <a:solidFill>
                  <a:prstClr val="black"/>
                </a:solidFill>
              </a:rPr>
              <a:t>skal tilpasse </a:t>
            </a:r>
            <a:r>
              <a:rPr lang="da-DK" b="1" dirty="0" smtClean="0">
                <a:solidFill>
                  <a:prstClr val="black"/>
                </a:solidFill>
              </a:rPr>
              <a:t>sig.</a:t>
            </a:r>
            <a:endParaRPr lang="en-US" b="1" dirty="0">
              <a:solidFill>
                <a:prstClr val="black"/>
              </a:solidFill>
            </a:endParaRPr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88" y="1923387"/>
            <a:ext cx="706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71" y="1948425"/>
            <a:ext cx="938213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0" y="2929311"/>
            <a:ext cx="2431372" cy="11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84" y="4291676"/>
            <a:ext cx="2885803" cy="18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03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3" y="368474"/>
            <a:ext cx="8678863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3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433138"/>
            <a:ext cx="10058400" cy="192505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da-DK" sz="6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6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6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6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6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6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  <a:t>Hvem </a:t>
            </a:r>
            <a:r>
              <a:rPr lang="da-DK" sz="6200" b="1" dirty="0">
                <a:solidFill>
                  <a:prstClr val="black"/>
                </a:solidFill>
                <a:ea typeface="+mn-ea"/>
                <a:cs typeface="+mn-cs"/>
              </a:rPr>
              <a:t>kan tage beslutninger? </a:t>
            </a:r>
            <a: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b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da-DK" sz="6200" b="1" dirty="0" smtClean="0">
                <a:solidFill>
                  <a:prstClr val="black"/>
                </a:solidFill>
                <a:ea typeface="+mn-ea"/>
                <a:cs typeface="+mn-cs"/>
              </a:rPr>
              <a:t>		H</a:t>
            </a:r>
            <a:r>
              <a:rPr lang="da-DK" b="1" dirty="0" smtClean="0">
                <a:solidFill>
                  <a:prstClr val="black"/>
                </a:solidFill>
                <a:ea typeface="+mn-ea"/>
                <a:cs typeface="+mn-cs"/>
              </a:rPr>
              <a:t>vem </a:t>
            </a:r>
            <a:r>
              <a:rPr lang="da-DK" b="1" dirty="0">
                <a:solidFill>
                  <a:prstClr val="black"/>
                </a:solidFill>
                <a:ea typeface="+mn-ea"/>
                <a:cs typeface="+mn-cs"/>
              </a:rPr>
              <a:t>kan lave ændringer?</a:t>
            </a:r>
            <a:br>
              <a:rPr lang="da-DK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54" y="1845230"/>
            <a:ext cx="8090093" cy="4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7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7200" b="1" dirty="0">
                <a:solidFill>
                  <a:prstClr val="black"/>
                </a:solidFill>
              </a:rPr>
              <a:t>Interne forhold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4800" y="1737360"/>
            <a:ext cx="110490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a-DK" sz="4000" dirty="0" smtClean="0">
                <a:solidFill>
                  <a:prstClr val="black"/>
                </a:solidFill>
              </a:rPr>
              <a:t>Hvem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da-DK" sz="4000" dirty="0" smtClean="0">
                <a:solidFill>
                  <a:prstClr val="black"/>
                </a:solidFill>
              </a:rPr>
              <a:t>tager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da-DK" sz="4000" dirty="0" smtClean="0">
                <a:solidFill>
                  <a:prstClr val="black"/>
                </a:solidFill>
              </a:rPr>
              <a:t>beslutningen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da-DK" sz="4000" dirty="0" smtClean="0">
                <a:solidFill>
                  <a:prstClr val="black"/>
                </a:solidFill>
              </a:rPr>
              <a:t>og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da-DK" sz="4000" dirty="0" smtClean="0">
                <a:solidFill>
                  <a:prstClr val="black"/>
                </a:solidFill>
              </a:rPr>
              <a:t>bestemmer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da-DK" sz="4000" dirty="0" smtClean="0"/>
              <a:t>Det</a:t>
            </a:r>
            <a:r>
              <a:rPr lang="en-US" sz="4000" dirty="0" smtClean="0"/>
              <a:t> </a:t>
            </a:r>
            <a:r>
              <a:rPr lang="da-DK" sz="4000" dirty="0" smtClean="0"/>
              <a:t>gør</a:t>
            </a:r>
            <a:r>
              <a:rPr lang="en-US" sz="4000" dirty="0" smtClean="0"/>
              <a:t> de </a:t>
            </a:r>
            <a:r>
              <a:rPr lang="en-US" sz="4000" dirty="0"/>
              <a:t>der </a:t>
            </a:r>
            <a:r>
              <a:rPr lang="da-DK" sz="4000" dirty="0" smtClean="0"/>
              <a:t>ejer</a:t>
            </a:r>
            <a:r>
              <a:rPr lang="en-US" sz="4000" dirty="0" smtClean="0"/>
              <a:t> </a:t>
            </a:r>
            <a:r>
              <a:rPr lang="da-DK" sz="4000" dirty="0" smtClean="0"/>
              <a:t>butikken eller butikschefen</a:t>
            </a:r>
            <a:r>
              <a:rPr lang="en-US" sz="4000" dirty="0" smtClean="0"/>
              <a:t>… </a:t>
            </a:r>
            <a:endParaRPr lang="en-US" sz="4000" dirty="0"/>
          </a:p>
          <a:p>
            <a:pPr marL="0" indent="0" algn="ctr">
              <a:buNone/>
            </a:pPr>
            <a:r>
              <a:rPr lang="da-DK" sz="4000" i="1" dirty="0" smtClean="0"/>
              <a:t>eller</a:t>
            </a:r>
            <a:r>
              <a:rPr lang="en-US" sz="4000" dirty="0" smtClean="0"/>
              <a:t> 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Måske tages de ansatte  med på råd.</a:t>
            </a:r>
            <a:endParaRPr lang="en-US" sz="4000" dirty="0"/>
          </a:p>
          <a:p>
            <a:pPr marL="0" indent="0">
              <a:buNone/>
            </a:pPr>
            <a:endParaRPr lang="en-US" dirty="0">
              <a:solidFill>
                <a:srgbClr val="C0504D">
                  <a:lumMod val="75000"/>
                </a:srgbClr>
              </a:solidFill>
            </a:endParaRPr>
          </a:p>
          <a:p>
            <a:pPr marL="0" indent="0" algn="ctr">
              <a:buNone/>
            </a:pPr>
            <a:r>
              <a:rPr lang="en-US" sz="5200" i="1" dirty="0">
                <a:solidFill>
                  <a:schemeClr val="accent5">
                    <a:lumMod val="75000"/>
                  </a:schemeClr>
                </a:solidFill>
              </a:rPr>
              <a:t>Butikken kan påvirke beslutningen og bestemme selv.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43" y="2250880"/>
            <a:ext cx="2466473" cy="14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2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7200" b="1" dirty="0">
                <a:solidFill>
                  <a:prstClr val="black"/>
                </a:solidFill>
              </a:rPr>
              <a:t>Eksterne forhold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1645" y="1737360"/>
            <a:ext cx="9978190" cy="5292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>
                <a:solidFill>
                  <a:prstClr val="black"/>
                </a:solidFill>
              </a:rPr>
              <a:t>Hvem tager beslutninger?….. </a:t>
            </a:r>
          </a:p>
          <a:p>
            <a:pPr marL="0" indent="0" algn="ctr">
              <a:buNone/>
            </a:pPr>
            <a:r>
              <a:rPr lang="da-DK" dirty="0">
                <a:solidFill>
                  <a:prstClr val="black"/>
                </a:solidFill>
              </a:rPr>
              <a:t>Det er folketinget/ministeren eller befolkningen der bestemmer..</a:t>
            </a:r>
          </a:p>
          <a:p>
            <a:pPr marL="0" indent="0" algn="ctr"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da-DK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da-DK" dirty="0">
                <a:solidFill>
                  <a:prstClr val="black"/>
                </a:solidFill>
              </a:rPr>
              <a:t>Butikken kan ikke påvirke hvad der sker… </a:t>
            </a:r>
            <a:endParaRPr lang="da-DK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da-DK" dirty="0" smtClean="0">
                <a:solidFill>
                  <a:prstClr val="black"/>
                </a:solidFill>
              </a:rPr>
              <a:t> </a:t>
            </a:r>
            <a:r>
              <a:rPr lang="da-DK" sz="5400" dirty="0" smtClean="0">
                <a:solidFill>
                  <a:srgbClr val="1F497D"/>
                </a:solidFill>
              </a:rPr>
              <a:t>Butikken </a:t>
            </a:r>
            <a:r>
              <a:rPr lang="da-DK" sz="5400" dirty="0">
                <a:solidFill>
                  <a:srgbClr val="1F497D"/>
                </a:solidFill>
              </a:rPr>
              <a:t>må </a:t>
            </a:r>
            <a:r>
              <a:rPr lang="da-DK" sz="5400" b="1" dirty="0">
                <a:solidFill>
                  <a:srgbClr val="1F497D"/>
                </a:solidFill>
              </a:rPr>
              <a:t>tilpasse</a:t>
            </a:r>
            <a:r>
              <a:rPr lang="da-DK" sz="5400" dirty="0">
                <a:solidFill>
                  <a:srgbClr val="1F497D"/>
                </a:solidFill>
              </a:rPr>
              <a:t> sig </a:t>
            </a:r>
          </a:p>
          <a:p>
            <a:endParaRPr lang="da-D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73" y="2891621"/>
            <a:ext cx="1660822" cy="209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01" y="3073230"/>
            <a:ext cx="1536548" cy="14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04" y="2871174"/>
            <a:ext cx="2371550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3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714" y="365125"/>
            <a:ext cx="10374085" cy="1325563"/>
          </a:xfrm>
        </p:spPr>
        <p:txBody>
          <a:bodyPr>
            <a:normAutofit/>
          </a:bodyPr>
          <a:lstStyle/>
          <a:p>
            <a:r>
              <a:rPr lang="da-DK" sz="6600" b="1" dirty="0" smtClean="0"/>
              <a:t>KLIP OG LÆG opgaven op….</a:t>
            </a:r>
            <a:endParaRPr lang="da-DK" sz="6600" b="1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108" y="1846263"/>
            <a:ext cx="593811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69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</Template>
  <TotalTime>95</TotalTime>
  <Words>217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</vt:lpstr>
      <vt:lpstr>SWOT</vt:lpstr>
      <vt:lpstr>Alle virksomheder er bygget op omkring et idégrundlag.   - Virksomhederne skal forbinde det de er gode til at lave, med det behov som                                      kunderne har. </vt:lpstr>
      <vt:lpstr>   Hvad er en SWOT-analyse?   Et idegrundlag… </vt:lpstr>
      <vt:lpstr>Hvorfor skal man lave en SWOT???</vt:lpstr>
      <vt:lpstr>PowerPoint-præsentation</vt:lpstr>
      <vt:lpstr>      Hvem kan tage beslutninger?     Hvem kan lave ændringer? </vt:lpstr>
      <vt:lpstr>Interne forhold</vt:lpstr>
      <vt:lpstr>Eksterne forhold</vt:lpstr>
      <vt:lpstr>KLIP OG LÆG opgaven op….</vt:lpstr>
      <vt:lpstr>Styringsniveauer </vt:lpstr>
      <vt:lpstr>Operationelle mål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</dc:title>
  <dc:creator>Margrethe</dc:creator>
  <cp:lastModifiedBy>Casper Bakman Christoffersen</cp:lastModifiedBy>
  <cp:revision>14</cp:revision>
  <dcterms:created xsi:type="dcterms:W3CDTF">2018-09-02T07:33:27Z</dcterms:created>
  <dcterms:modified xsi:type="dcterms:W3CDTF">2020-02-05T07:59:14Z</dcterms:modified>
</cp:coreProperties>
</file>